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5052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824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AB00"/>
    <a:srgbClr val="FCC701"/>
    <a:srgbClr val="042F5F"/>
    <a:srgbClr val="C5C8A9"/>
    <a:srgbClr val="929000"/>
    <a:srgbClr val="FFD579"/>
    <a:srgbClr val="1E8CFF"/>
    <a:srgbClr val="2FAC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627"/>
    <p:restoredTop sz="77625"/>
  </p:normalViewPr>
  <p:slideViewPr>
    <p:cSldViewPr snapToGrid="0" snapToObjects="1">
      <p:cViewPr>
        <p:scale>
          <a:sx n="68" d="100"/>
          <a:sy n="68" d="100"/>
        </p:scale>
        <p:origin x="-1920" y="-12768"/>
      </p:cViewPr>
      <p:guideLst>
        <p:guide orient="horz" pos="13824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2143125" y="685800"/>
            <a:ext cx="257174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4662693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800" b="0" i="0" u="none" strike="noStrike" cap="none" dirty="0" smtClean="0"/>
              <a:t>Problem</a:t>
            </a:r>
            <a:r>
              <a:rPr lang="en-US" sz="1800" b="0" i="0" u="none" strike="noStrike" cap="none" baseline="0" dirty="0" smtClean="0"/>
              <a:t> – </a:t>
            </a:r>
            <a:r>
              <a:rPr lang="en-US" sz="1800" b="0" i="0" u="none" strike="noStrike" cap="none" dirty="0" smtClean="0"/>
              <a:t>Solution</a:t>
            </a:r>
            <a:r>
              <a:rPr lang="en-US" sz="1800" b="0" i="0" u="none" strike="noStrike" cap="none" baseline="0" dirty="0" smtClean="0"/>
              <a:t> – Current System</a:t>
            </a:r>
          </a:p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800" b="0" i="0" u="none" strike="noStrike" cap="none" baseline="0" dirty="0" smtClean="0"/>
              <a:t>Images</a:t>
            </a:r>
          </a:p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800" b="0" i="0" u="none" strike="noStrike" cap="none" baseline="0" dirty="0" smtClean="0"/>
              <a:t>Requirements – System Design – Implementation</a:t>
            </a:r>
          </a:p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800" b="0" i="0" u="none" strike="noStrike" cap="none" baseline="0" dirty="0" smtClean="0"/>
              <a:t>Verification – Object Design – Summary</a:t>
            </a:r>
          </a:p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lang="en-US" sz="1800" b="0" i="0" u="none" strike="noStrike" cap="none" baseline="0" dirty="0" smtClean="0"/>
          </a:p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800" b="0" i="0" u="none" strike="noStrike" cap="none" baseline="0" dirty="0" smtClean="0"/>
              <a:t>Problem: Virtual employees want an easy way to meet up with a group of their co-workers that are located all around.</a:t>
            </a:r>
          </a:p>
          <a:p>
            <a:pPr marL="285750" marR="0" lvl="0" indent="-285750" algn="l" rtl="0">
              <a:spcBef>
                <a:spcPts val="0"/>
              </a:spcBef>
              <a:buSzPct val="25000"/>
              <a:buFontTx/>
              <a:buChar char="-"/>
            </a:pPr>
            <a:r>
              <a:rPr lang="en-US" sz="1800" b="0" i="0" u="none" strike="noStrike" cap="none" baseline="0" dirty="0" smtClean="0"/>
              <a:t>Virtual employees (VE) and their coworkers want a place to meet up</a:t>
            </a:r>
          </a:p>
          <a:p>
            <a:pPr marL="285750" marR="0" lvl="0" indent="-285750" algn="l" rtl="0">
              <a:spcBef>
                <a:spcPts val="0"/>
              </a:spcBef>
              <a:buSzPct val="25000"/>
              <a:buFontTx/>
              <a:buChar char="-"/>
            </a:pPr>
            <a:r>
              <a:rPr lang="en-US" sz="1800" b="0" i="0" u="none" strike="noStrike" cap="none" baseline="0" dirty="0" smtClean="0"/>
              <a:t>VEs are located across the state and country</a:t>
            </a:r>
          </a:p>
          <a:p>
            <a:pPr marL="285750" marR="0" lvl="0" indent="-285750" algn="l" rtl="0">
              <a:spcBef>
                <a:spcPts val="0"/>
              </a:spcBef>
              <a:buSzPct val="25000"/>
              <a:buFontTx/>
              <a:buChar char="-"/>
            </a:pPr>
            <a:r>
              <a:rPr lang="en-US" sz="1800" b="0" i="0" u="none" strike="noStrike" cap="none" baseline="0" dirty="0" smtClean="0"/>
              <a:t>It is different to find locations to meet it</a:t>
            </a:r>
          </a:p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800" b="0" i="0" u="none" strike="noStrike" cap="none" baseline="0" dirty="0" smtClean="0"/>
              <a:t>Solution: An easy to use mobile application which helps virtual employees find a central location and give them a potential location to meet.</a:t>
            </a:r>
          </a:p>
          <a:p>
            <a:pPr marL="285750" marR="0" lvl="0" indent="-285750" algn="l" rtl="0">
              <a:spcBef>
                <a:spcPts val="0"/>
              </a:spcBef>
              <a:buSzPct val="25000"/>
              <a:buFontTx/>
              <a:buChar char="-"/>
            </a:pPr>
            <a:r>
              <a:rPr lang="en-US" sz="1800" b="0" i="0" u="none" strike="noStrike" cap="none" baseline="0" dirty="0" smtClean="0"/>
              <a:t>User-friendly and easy to use mobile application</a:t>
            </a:r>
          </a:p>
          <a:p>
            <a:pPr marL="285750" marR="0" lvl="0" indent="-285750" algn="l" rtl="0">
              <a:spcBef>
                <a:spcPts val="0"/>
              </a:spcBef>
              <a:buSzPct val="25000"/>
              <a:buFontTx/>
              <a:buChar char="-"/>
            </a:pPr>
            <a:r>
              <a:rPr lang="en-US" sz="1800" b="0" i="0" u="none" strike="noStrike" cap="none" baseline="0" dirty="0" smtClean="0"/>
              <a:t>Gives VEs a potential location to meet that’s central amongst their coworkers</a:t>
            </a:r>
          </a:p>
          <a:p>
            <a:pPr marL="285750" marR="0" lvl="0" indent="-285750" algn="l" rtl="0">
              <a:spcBef>
                <a:spcPts val="0"/>
              </a:spcBef>
              <a:buSzPct val="25000"/>
              <a:buFontTx/>
              <a:buChar char="-"/>
            </a:pPr>
            <a:endParaRPr lang="en-US" sz="1800" b="0" i="0" u="none" strike="noStrike" cap="none" baseline="0" dirty="0" smtClean="0"/>
          </a:p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800" b="0" i="0" u="none" strike="noStrike" cap="none" baseline="0" dirty="0" smtClean="0"/>
              <a:t>Current System:</a:t>
            </a:r>
          </a:p>
          <a:p>
            <a:pPr marL="285750" marR="0" lvl="0" indent="-285750" algn="l" rtl="0">
              <a:spcBef>
                <a:spcPts val="0"/>
              </a:spcBef>
              <a:buSzPct val="25000"/>
              <a:buFontTx/>
              <a:buChar char="-"/>
            </a:pPr>
            <a:r>
              <a:rPr lang="en-US" sz="1800" b="0" i="0" u="none" strike="noStrike" cap="none" baseline="0" dirty="0" smtClean="0"/>
              <a:t>An iOS and Android mobile application</a:t>
            </a:r>
          </a:p>
          <a:p>
            <a:pPr marL="285750" marR="0" lvl="0" indent="-285750" algn="l" rtl="0">
              <a:spcBef>
                <a:spcPts val="0"/>
              </a:spcBef>
              <a:buSzPct val="25000"/>
              <a:buFontTx/>
              <a:buChar char="-"/>
            </a:pPr>
            <a:r>
              <a:rPr lang="en-US" sz="1800" b="0" i="0" u="none" strike="noStrike" cap="none" baseline="0" dirty="0" smtClean="0"/>
              <a:t>Display the central location between all VEs and their coworkers</a:t>
            </a:r>
          </a:p>
          <a:p>
            <a:pPr marL="285750" marR="0" lvl="0" indent="-285750" algn="l" rtl="0">
              <a:spcBef>
                <a:spcPts val="0"/>
              </a:spcBef>
              <a:buSzPct val="25000"/>
              <a:buFontTx/>
              <a:buChar char="-"/>
            </a:pPr>
            <a:r>
              <a:rPr lang="en-US" sz="1800" b="0" i="0" u="none" strike="noStrike" cap="none" baseline="0" dirty="0" smtClean="0"/>
              <a:t>Ability to select a location to meet up</a:t>
            </a:r>
          </a:p>
          <a:p>
            <a:pPr marL="285750" marR="0" lvl="0" indent="-285750" algn="l" rtl="0">
              <a:spcBef>
                <a:spcPts val="0"/>
              </a:spcBef>
              <a:buSzPct val="25000"/>
              <a:buFontTx/>
              <a:buChar char="-"/>
            </a:pPr>
            <a:endParaRPr lang="en-US" sz="1800" b="0" i="0" u="none" strike="noStrike" cap="none" baseline="0" dirty="0" smtClean="0"/>
          </a:p>
          <a:p>
            <a:pPr marL="0" marR="0" lvl="0" indent="0" algn="l" rtl="0">
              <a:spcBef>
                <a:spcPts val="0"/>
              </a:spcBef>
              <a:buSzPct val="25000"/>
              <a:buFontTx/>
              <a:buNone/>
            </a:pPr>
            <a:r>
              <a:rPr lang="mr-IN" sz="1800" b="0" i="0" u="none" strike="noStrike" cap="none" baseline="0" dirty="0" smtClean="0"/>
              <a:t>…</a:t>
            </a:r>
            <a:endParaRPr lang="en-US" sz="1800" b="0" i="0" u="none" strike="noStrike" cap="none" baseline="0" dirty="0" smtClean="0"/>
          </a:p>
          <a:p>
            <a:pPr marL="0" marR="0" lvl="0" indent="0" algn="l" rtl="0">
              <a:spcBef>
                <a:spcPts val="0"/>
              </a:spcBef>
              <a:buSzPct val="25000"/>
              <a:buFontTx/>
              <a:buNone/>
            </a:pPr>
            <a:endParaRPr lang="en-US" sz="1800" b="0" i="0" u="none" strike="noStrike" cap="none" baseline="0" dirty="0" smtClean="0"/>
          </a:p>
          <a:p>
            <a:pPr marL="0" marR="0" lvl="0" indent="0" algn="l" rtl="0">
              <a:spcBef>
                <a:spcPts val="0"/>
              </a:spcBef>
              <a:buSzPct val="25000"/>
              <a:buFontTx/>
              <a:buNone/>
            </a:pPr>
            <a:r>
              <a:rPr lang="en-US" sz="1800" b="0" i="0" u="none" strike="noStrike" cap="none" baseline="0" dirty="0" smtClean="0"/>
              <a:t>Requirements:</a:t>
            </a:r>
          </a:p>
          <a:p>
            <a:pPr marL="0" marR="0" lvl="0" indent="0" algn="l" rtl="0">
              <a:spcBef>
                <a:spcPts val="0"/>
              </a:spcBef>
              <a:buSzPct val="25000"/>
              <a:buFontTx/>
              <a:buNone/>
            </a:pPr>
            <a:r>
              <a:rPr lang="en-US" sz="1800" b="0" i="0" u="none" strike="noStrike" cap="none" baseline="0" dirty="0" smtClean="0"/>
              <a:t>- The admin of the space can select a new location to meet up</a:t>
            </a:r>
          </a:p>
          <a:p>
            <a:pPr marL="0" marR="0" lvl="0" indent="0" algn="l" rtl="0">
              <a:spcBef>
                <a:spcPts val="0"/>
              </a:spcBef>
              <a:buSzPct val="25000"/>
              <a:buFontTx/>
              <a:buNone/>
            </a:pPr>
            <a:r>
              <a:rPr lang="en-US" sz="1800" b="0" i="0" u="none" strike="noStrike" cap="none" baseline="0" dirty="0" smtClean="0"/>
              <a:t>- </a:t>
            </a:r>
          </a:p>
          <a:p>
            <a:pPr marL="0" marR="0" lvl="0" indent="0" algn="l" rtl="0">
              <a:spcBef>
                <a:spcPts val="0"/>
              </a:spcBef>
              <a:buSzPct val="25000"/>
              <a:buFontTx/>
              <a:buNone/>
            </a:pPr>
            <a:endParaRPr lang="en-US" sz="1800" b="0" i="0" u="none" strike="noStrike" cap="none" baseline="0" dirty="0" smtClean="0"/>
          </a:p>
          <a:p>
            <a:pPr marL="0" marR="0" lvl="0" indent="0" algn="l" rtl="0">
              <a:spcBef>
                <a:spcPts val="0"/>
              </a:spcBef>
              <a:buSzPct val="25000"/>
              <a:buFontTx/>
              <a:buNone/>
            </a:pPr>
            <a:r>
              <a:rPr lang="en-US" sz="1800" b="0" i="0" u="none" strike="noStrike" cap="none" baseline="0" dirty="0" smtClean="0"/>
              <a:t>System Design:</a:t>
            </a:r>
          </a:p>
          <a:p>
            <a:pPr marL="0" marR="0" lvl="0" indent="0" algn="l" rtl="0">
              <a:spcBef>
                <a:spcPts val="0"/>
              </a:spcBef>
              <a:buSzPct val="25000"/>
              <a:buFontTx/>
              <a:buNone/>
            </a:pPr>
            <a:r>
              <a:rPr lang="en-US" sz="1800" b="0" i="0" u="none" strike="noStrike" cap="none" baseline="0" dirty="0" smtClean="0"/>
              <a:t>- </a:t>
            </a:r>
          </a:p>
          <a:p>
            <a:pPr marL="0" marR="0" lvl="0" indent="0" algn="l" rtl="0">
              <a:spcBef>
                <a:spcPts val="0"/>
              </a:spcBef>
              <a:buSzPct val="25000"/>
              <a:buFontTx/>
              <a:buNone/>
            </a:pPr>
            <a:endParaRPr lang="en-US" sz="1800" b="0" i="0" u="none" strike="noStrike" cap="none" baseline="0" dirty="0" smtClean="0"/>
          </a:p>
          <a:p>
            <a:pPr marL="0" marR="0" lvl="0" indent="0" algn="l" rtl="0">
              <a:spcBef>
                <a:spcPts val="0"/>
              </a:spcBef>
              <a:buSzPct val="25000"/>
              <a:buFontTx/>
              <a:buNone/>
            </a:pPr>
            <a:r>
              <a:rPr lang="en-US" sz="1800" b="0" i="0" u="none" strike="noStrike" cap="none" baseline="0" dirty="0" smtClean="0"/>
              <a:t>Implementation:</a:t>
            </a:r>
          </a:p>
          <a:p>
            <a:pPr marL="285750" marR="0" lvl="0" indent="-285750" algn="l" rtl="0">
              <a:spcBef>
                <a:spcPts val="0"/>
              </a:spcBef>
              <a:buSzPct val="25000"/>
              <a:buFontTx/>
              <a:buChar char="-"/>
            </a:pPr>
            <a:r>
              <a:rPr lang="en-US" sz="1800" b="0" i="0" u="none" strike="noStrike" cap="none" baseline="0" dirty="0" smtClean="0"/>
              <a:t>Ionic Framework</a:t>
            </a:r>
          </a:p>
          <a:p>
            <a:pPr marL="285750" marR="0" lvl="0" indent="-285750" algn="l" rtl="0">
              <a:spcBef>
                <a:spcPts val="0"/>
              </a:spcBef>
              <a:buSzPct val="25000"/>
              <a:buFontTx/>
              <a:buChar char="-"/>
            </a:pPr>
            <a:r>
              <a:rPr lang="en-US" sz="1800" b="0" i="0" u="none" strike="noStrike" cap="none" baseline="0" dirty="0" err="1" smtClean="0"/>
              <a:t>NodeJS</a:t>
            </a:r>
            <a:endParaRPr lang="en-US" sz="1800" b="0" i="0" u="none" strike="noStrike" cap="none" baseline="0" dirty="0" smtClean="0"/>
          </a:p>
          <a:p>
            <a:pPr marL="285750" marR="0" lvl="0" indent="-285750" algn="l" rtl="0">
              <a:spcBef>
                <a:spcPts val="0"/>
              </a:spcBef>
              <a:buSzPct val="25000"/>
              <a:buFontTx/>
              <a:buChar char="-"/>
            </a:pPr>
            <a:endParaRPr lang="en-US" sz="1800" b="0" i="0" u="none" strike="noStrike" cap="none" baseline="0" dirty="0" smtClean="0"/>
          </a:p>
          <a:p>
            <a:pPr marL="285750" marR="0" lvl="0" indent="-285750" algn="l" rtl="0">
              <a:spcBef>
                <a:spcPts val="0"/>
              </a:spcBef>
              <a:buSzPct val="25000"/>
              <a:buFontTx/>
              <a:buChar char="-"/>
            </a:pPr>
            <a:endParaRPr lang="en-US" sz="1800" b="0" i="0" u="none" strike="noStrike" cap="none" baseline="0" dirty="0" smtClean="0"/>
          </a:p>
          <a:p>
            <a:pPr marL="285750" marR="0" lvl="0" indent="-285750" algn="l" rtl="0">
              <a:spcBef>
                <a:spcPts val="0"/>
              </a:spcBef>
              <a:buSzPct val="25000"/>
              <a:buFontTx/>
              <a:buChar char="-"/>
            </a:pPr>
            <a:endParaRPr lang="en-US" sz="1800" b="0" i="0" u="none" strike="noStrike" cap="none" baseline="0" dirty="0" smtClean="0"/>
          </a:p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800" b="0" i="0" u="none" strike="noStrike" cap="none" baseline="0" dirty="0" smtClean="0"/>
              <a:t>*The app is not limited to just South Florida, it works anywhere around the globe.</a:t>
            </a:r>
          </a:p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lang="en-US" sz="1800" b="0" i="0" u="none" strike="noStrike" cap="none" baseline="0" dirty="0" smtClean="0"/>
          </a:p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lang="en-US" sz="1800" b="0" i="0" u="none" strike="noStrike" cap="none" baseline="0" dirty="0" smtClean="0"/>
          </a:p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800" b="0" i="0" u="none" strike="noStrike" cap="none" dirty="0"/>
          </a:p>
        </p:txBody>
      </p:sp>
      <p:sp>
        <p:nvSpPr>
          <p:cNvPr id="87" name="Shape 87"/>
          <p:cNvSpPr txBox="1"/>
          <p:nvPr/>
        </p:nvSpPr>
        <p:spPr>
          <a:xfrm>
            <a:off x="3884612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96444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30478" y="-54192"/>
            <a:ext cx="33016738" cy="43999584"/>
            <a:chOff x="-8466" y="-8468"/>
            <a:chExt cx="9171316" cy="6874935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Freeform 2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Freeform 3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Freeform 3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Freeform 3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3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Freeform 3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Freeform 3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1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70144" y="15389018"/>
            <a:ext cx="20976188" cy="10536333"/>
          </a:xfrm>
        </p:spPr>
        <p:txBody>
          <a:bodyPr anchor="b">
            <a:noAutofit/>
          </a:bodyPr>
          <a:lstStyle>
            <a:lvl1pPr algn="r">
              <a:defRPr sz="1944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70144" y="25925341"/>
            <a:ext cx="20976188" cy="702015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9377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822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875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3901440"/>
            <a:ext cx="22851770" cy="21783040"/>
          </a:xfrm>
        </p:spPr>
        <p:txBody>
          <a:bodyPr anchor="ctr">
            <a:normAutofit/>
          </a:bodyPr>
          <a:lstStyle>
            <a:lvl1pPr algn="l">
              <a:defRPr sz="1584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28610560"/>
            <a:ext cx="22851770" cy="10054157"/>
          </a:xfrm>
        </p:spPr>
        <p:txBody>
          <a:bodyPr anchor="ctr">
            <a:normAutofit/>
          </a:bodyPr>
          <a:lstStyle>
            <a:lvl1pPr marL="0" indent="0" algn="l">
              <a:buNone/>
              <a:defRPr sz="64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164592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89586" y="3901440"/>
            <a:ext cx="21859855" cy="19344640"/>
          </a:xfrm>
        </p:spPr>
        <p:txBody>
          <a:bodyPr anchor="ctr">
            <a:normAutofit/>
          </a:bodyPr>
          <a:lstStyle>
            <a:lvl1pPr algn="l">
              <a:defRPr sz="1584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963867" y="23246080"/>
            <a:ext cx="19511294" cy="24384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576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1645920" indent="0">
              <a:buFontTx/>
              <a:buNone/>
              <a:defRPr/>
            </a:lvl2pPr>
            <a:lvl3pPr marL="3291840" indent="0">
              <a:buFontTx/>
              <a:buNone/>
              <a:defRPr/>
            </a:lvl3pPr>
            <a:lvl4pPr marL="4937760" indent="0">
              <a:buFontTx/>
              <a:buNone/>
              <a:defRPr/>
            </a:lvl4pPr>
            <a:lvl5pPr marL="658368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55" y="28610560"/>
            <a:ext cx="22851774" cy="10054157"/>
          </a:xfrm>
        </p:spPr>
        <p:txBody>
          <a:bodyPr anchor="ctr">
            <a:normAutofit/>
          </a:bodyPr>
          <a:lstStyle>
            <a:lvl1pPr marL="0" indent="0" algn="l">
              <a:buNone/>
              <a:defRPr sz="64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164592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737762" y="5058419"/>
            <a:ext cx="1646348" cy="3742566"/>
          </a:xfrm>
          <a:prstGeom prst="rect">
            <a:avLst/>
          </a:prstGeom>
        </p:spPr>
        <p:txBody>
          <a:bodyPr vert="horz" lIns="329184" tIns="164592" rIns="329184" bIns="164592" rtlCol="0" anchor="ctr">
            <a:noAutofit/>
          </a:bodyPr>
          <a:lstStyle/>
          <a:p>
            <a:pPr lvl="0"/>
            <a:r>
              <a:rPr lang="en-US" sz="288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4291718" y="18473959"/>
            <a:ext cx="1646348" cy="3742566"/>
          </a:xfrm>
          <a:prstGeom prst="rect">
            <a:avLst/>
          </a:prstGeom>
        </p:spPr>
        <p:txBody>
          <a:bodyPr vert="horz" lIns="329184" tIns="164592" rIns="329184" bIns="164592" rtlCol="0" anchor="ctr">
            <a:noAutofit/>
          </a:bodyPr>
          <a:lstStyle/>
          <a:p>
            <a:pPr lvl="0"/>
            <a:r>
              <a:rPr lang="en-US" sz="288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55" y="12364723"/>
            <a:ext cx="22851774" cy="16610944"/>
          </a:xfrm>
        </p:spPr>
        <p:txBody>
          <a:bodyPr anchor="b">
            <a:normAutofit/>
          </a:bodyPr>
          <a:lstStyle>
            <a:lvl1pPr algn="l">
              <a:defRPr sz="1584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55" y="28975667"/>
            <a:ext cx="22851774" cy="9689050"/>
          </a:xfrm>
        </p:spPr>
        <p:txBody>
          <a:bodyPr anchor="t">
            <a:normAutofit/>
          </a:bodyPr>
          <a:lstStyle>
            <a:lvl1pPr marL="0" indent="0" algn="l">
              <a:buNone/>
              <a:defRPr sz="64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164592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89586" y="3901440"/>
            <a:ext cx="21859855" cy="19344640"/>
          </a:xfrm>
        </p:spPr>
        <p:txBody>
          <a:bodyPr anchor="ctr">
            <a:normAutofit/>
          </a:bodyPr>
          <a:lstStyle>
            <a:lvl1pPr algn="l">
              <a:defRPr sz="1584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94549" y="25684480"/>
            <a:ext cx="22851778" cy="3291187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864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1645920" indent="0">
              <a:buFontTx/>
              <a:buNone/>
              <a:defRPr/>
            </a:lvl2pPr>
            <a:lvl3pPr marL="3291840" indent="0">
              <a:buFontTx/>
              <a:buNone/>
              <a:defRPr/>
            </a:lvl3pPr>
            <a:lvl4pPr marL="4937760" indent="0">
              <a:buFontTx/>
              <a:buNone/>
              <a:defRPr/>
            </a:lvl4pPr>
            <a:lvl5pPr marL="658368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55" y="28975667"/>
            <a:ext cx="22851774" cy="9689050"/>
          </a:xfrm>
        </p:spPr>
        <p:txBody>
          <a:bodyPr anchor="t">
            <a:normAutofit/>
          </a:bodyPr>
          <a:lstStyle>
            <a:lvl1pPr marL="0" indent="0" algn="l">
              <a:buNone/>
              <a:defRPr sz="648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164592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737762" y="5058419"/>
            <a:ext cx="1646348" cy="3742566"/>
          </a:xfrm>
          <a:prstGeom prst="rect">
            <a:avLst/>
          </a:prstGeom>
        </p:spPr>
        <p:txBody>
          <a:bodyPr vert="horz" lIns="329184" tIns="164592" rIns="329184" bIns="164592" rtlCol="0" anchor="ctr">
            <a:noAutofit/>
          </a:bodyPr>
          <a:lstStyle/>
          <a:p>
            <a:pPr lvl="0"/>
            <a:r>
              <a:rPr lang="en-US" sz="288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4291718" y="18473959"/>
            <a:ext cx="1646348" cy="3742566"/>
          </a:xfrm>
          <a:prstGeom prst="rect">
            <a:avLst/>
          </a:prstGeom>
        </p:spPr>
        <p:txBody>
          <a:bodyPr vert="horz" lIns="329184" tIns="164592" rIns="329184" bIns="164592" rtlCol="0" anchor="ctr">
            <a:noAutofit/>
          </a:bodyPr>
          <a:lstStyle/>
          <a:p>
            <a:pPr lvl="0"/>
            <a:r>
              <a:rPr lang="en-US" sz="288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7055" y="3901440"/>
            <a:ext cx="22829274" cy="19344640"/>
          </a:xfrm>
        </p:spPr>
        <p:txBody>
          <a:bodyPr anchor="ctr">
            <a:normAutofit/>
          </a:bodyPr>
          <a:lstStyle>
            <a:lvl1pPr algn="l">
              <a:defRPr sz="1584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94549" y="25684480"/>
            <a:ext cx="22851778" cy="3291187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8640">
                <a:solidFill>
                  <a:schemeClr val="accent1"/>
                </a:solidFill>
              </a:defRPr>
            </a:lvl1pPr>
            <a:lvl2pPr marL="1645920" indent="0">
              <a:buFontTx/>
              <a:buNone/>
              <a:defRPr/>
            </a:lvl2pPr>
            <a:lvl3pPr marL="3291840" indent="0">
              <a:buFontTx/>
              <a:buNone/>
              <a:defRPr/>
            </a:lvl3pPr>
            <a:lvl4pPr marL="4937760" indent="0">
              <a:buFontTx/>
              <a:buNone/>
              <a:defRPr/>
            </a:lvl4pPr>
            <a:lvl5pPr marL="658368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55" y="28975667"/>
            <a:ext cx="22851774" cy="9689050"/>
          </a:xfrm>
        </p:spPr>
        <p:txBody>
          <a:bodyPr anchor="t">
            <a:normAutofit/>
          </a:bodyPr>
          <a:lstStyle>
            <a:lvl1pPr marL="0" indent="0" algn="l">
              <a:buNone/>
              <a:defRPr sz="648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164592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518323" y="3901443"/>
            <a:ext cx="3523723" cy="33609286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56" y="3901443"/>
            <a:ext cx="18702094" cy="3360928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129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55" y="17285559"/>
            <a:ext cx="22851774" cy="11690118"/>
          </a:xfrm>
        </p:spPr>
        <p:txBody>
          <a:bodyPr anchor="b"/>
          <a:lstStyle>
            <a:lvl1pPr algn="l">
              <a:defRPr sz="1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55" y="28975667"/>
            <a:ext cx="22851774" cy="5506560"/>
          </a:xfrm>
        </p:spPr>
        <p:txBody>
          <a:bodyPr anchor="t"/>
          <a:lstStyle>
            <a:lvl1pPr marL="0" indent="0" algn="l">
              <a:buNone/>
              <a:defRPr sz="7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164592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3901440"/>
            <a:ext cx="22851770" cy="8453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2" y="13827770"/>
            <a:ext cx="11117192" cy="24836941"/>
          </a:xfrm>
        </p:spPr>
        <p:txBody>
          <a:bodyPr>
            <a:normAutofit/>
          </a:bodyPr>
          <a:lstStyle>
            <a:lvl1pPr>
              <a:defRPr sz="6480"/>
            </a:lvl1pPr>
            <a:lvl2pPr>
              <a:defRPr sz="5760"/>
            </a:lvl2pPr>
            <a:lvl3pPr>
              <a:defRPr sz="5040"/>
            </a:lvl3pPr>
            <a:lvl4pPr>
              <a:defRPr sz="4320"/>
            </a:lvl4pPr>
            <a:lvl5pPr>
              <a:defRPr sz="4320"/>
            </a:lvl5pPr>
            <a:lvl6pPr>
              <a:defRPr sz="4320"/>
            </a:lvl6pPr>
            <a:lvl7pPr>
              <a:defRPr sz="4320"/>
            </a:lvl7pPr>
            <a:lvl8pPr>
              <a:defRPr sz="4320"/>
            </a:lvl8pPr>
            <a:lvl9pPr>
              <a:defRPr sz="432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929134" y="13827779"/>
            <a:ext cx="11117196" cy="24836947"/>
          </a:xfrm>
        </p:spPr>
        <p:txBody>
          <a:bodyPr>
            <a:normAutofit/>
          </a:bodyPr>
          <a:lstStyle>
            <a:lvl1pPr>
              <a:defRPr sz="6480"/>
            </a:lvl1pPr>
            <a:lvl2pPr>
              <a:defRPr sz="5760"/>
            </a:lvl2pPr>
            <a:lvl3pPr>
              <a:defRPr sz="5040"/>
            </a:lvl3pPr>
            <a:lvl4pPr>
              <a:defRPr sz="4320"/>
            </a:lvl4pPr>
            <a:lvl5pPr>
              <a:defRPr sz="4320"/>
            </a:lvl5pPr>
            <a:lvl6pPr>
              <a:defRPr sz="4320"/>
            </a:lvl6pPr>
            <a:lvl7pPr>
              <a:defRPr sz="4320"/>
            </a:lvl7pPr>
            <a:lvl8pPr>
              <a:defRPr sz="4320"/>
            </a:lvl8pPr>
            <a:lvl9pPr>
              <a:defRPr sz="432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58" y="3901440"/>
            <a:ext cx="22851767" cy="845312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57" y="13830291"/>
            <a:ext cx="11126419" cy="3688077"/>
          </a:xfrm>
        </p:spPr>
        <p:txBody>
          <a:bodyPr anchor="b">
            <a:noAutofit/>
          </a:bodyPr>
          <a:lstStyle>
            <a:lvl1pPr marL="0" indent="0">
              <a:buNone/>
              <a:defRPr sz="8640" b="0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57" y="17518378"/>
            <a:ext cx="11126419" cy="2114634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919904" y="13830291"/>
            <a:ext cx="11126419" cy="3688077"/>
          </a:xfrm>
        </p:spPr>
        <p:txBody>
          <a:bodyPr anchor="b">
            <a:noAutofit/>
          </a:bodyPr>
          <a:lstStyle>
            <a:lvl1pPr marL="0" indent="0">
              <a:buNone/>
              <a:defRPr sz="8640" b="0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919904" y="17518378"/>
            <a:ext cx="11126419" cy="2114634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57" y="3901440"/>
            <a:ext cx="22851770" cy="8453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57" y="9591066"/>
            <a:ext cx="10044655" cy="8182182"/>
          </a:xfrm>
        </p:spPr>
        <p:txBody>
          <a:bodyPr anchor="b">
            <a:normAutofit/>
          </a:bodyPr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56592" y="3295523"/>
            <a:ext cx="12189733" cy="3536919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57" y="17773245"/>
            <a:ext cx="10044655" cy="16540474"/>
          </a:xfrm>
        </p:spPr>
        <p:txBody>
          <a:bodyPr>
            <a:normAutofit/>
          </a:bodyPr>
          <a:lstStyle>
            <a:lvl1pPr marL="0" indent="0">
              <a:buNone/>
              <a:defRPr sz="5040"/>
            </a:lvl1pPr>
            <a:lvl2pPr marL="1234440" indent="0">
              <a:buNone/>
              <a:defRPr sz="3780"/>
            </a:lvl2pPr>
            <a:lvl3pPr marL="2468880" indent="0">
              <a:buNone/>
              <a:defRPr sz="3240"/>
            </a:lvl3pPr>
            <a:lvl4pPr marL="3703320" indent="0">
              <a:buNone/>
              <a:defRPr sz="2700"/>
            </a:lvl4pPr>
            <a:lvl5pPr marL="4937760" indent="0">
              <a:buNone/>
              <a:defRPr sz="2700"/>
            </a:lvl5pPr>
            <a:lvl6pPr marL="6172200" indent="0">
              <a:buNone/>
              <a:defRPr sz="2700"/>
            </a:lvl6pPr>
            <a:lvl7pPr marL="7406640" indent="0">
              <a:buNone/>
              <a:defRPr sz="2700"/>
            </a:lvl7pPr>
            <a:lvl8pPr marL="8641080" indent="0">
              <a:buNone/>
              <a:defRPr sz="2700"/>
            </a:lvl8pPr>
            <a:lvl9pPr marL="9875520" indent="0">
              <a:buNone/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57" y="30723840"/>
            <a:ext cx="22851770" cy="3627123"/>
          </a:xfrm>
        </p:spPr>
        <p:txBody>
          <a:bodyPr anchor="b">
            <a:normAutofit/>
          </a:bodyPr>
          <a:lstStyle>
            <a:lvl1pPr algn="l">
              <a:defRPr sz="864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94557" y="3901440"/>
            <a:ext cx="22851770" cy="24612595"/>
          </a:xfrm>
        </p:spPr>
        <p:txBody>
          <a:bodyPr anchor="t">
            <a:normAutofit/>
          </a:bodyPr>
          <a:lstStyle>
            <a:lvl1pPr marL="0" indent="0" algn="ctr">
              <a:buNone/>
              <a:defRPr sz="5760"/>
            </a:lvl1pPr>
            <a:lvl2pPr marL="1645920" indent="0">
              <a:buNone/>
              <a:defRPr sz="5760"/>
            </a:lvl2pPr>
            <a:lvl3pPr marL="3291840" indent="0">
              <a:buNone/>
              <a:defRPr sz="5760"/>
            </a:lvl3pPr>
            <a:lvl4pPr marL="4937760" indent="0">
              <a:buNone/>
              <a:defRPr sz="5760"/>
            </a:lvl4pPr>
            <a:lvl5pPr marL="6583680" indent="0">
              <a:buNone/>
              <a:defRPr sz="5760"/>
            </a:lvl5pPr>
            <a:lvl6pPr marL="8229600" indent="0">
              <a:buNone/>
              <a:defRPr sz="5760"/>
            </a:lvl6pPr>
            <a:lvl7pPr marL="9875520" indent="0">
              <a:buNone/>
              <a:defRPr sz="5760"/>
            </a:lvl7pPr>
            <a:lvl8pPr marL="11521440" indent="0">
              <a:buNone/>
              <a:defRPr sz="5760"/>
            </a:lvl8pPr>
            <a:lvl9pPr marL="13167360" indent="0">
              <a:buNone/>
              <a:defRPr sz="576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57" y="34350963"/>
            <a:ext cx="22851770" cy="4313754"/>
          </a:xfrm>
        </p:spPr>
        <p:txBody>
          <a:bodyPr>
            <a:normAutofit/>
          </a:bodyPr>
          <a:lstStyle>
            <a:lvl1pPr marL="0" indent="0">
              <a:buNone/>
              <a:defRPr sz="4320"/>
            </a:lvl1pPr>
            <a:lvl2pPr marL="1645920" indent="0">
              <a:buNone/>
              <a:defRPr sz="4320"/>
            </a:lvl2pPr>
            <a:lvl3pPr marL="3291840" indent="0">
              <a:buNone/>
              <a:defRPr sz="3600"/>
            </a:lvl3pPr>
            <a:lvl4pPr marL="4937760" indent="0">
              <a:buNone/>
              <a:defRPr sz="3240"/>
            </a:lvl4pPr>
            <a:lvl5pPr marL="6583680" indent="0">
              <a:buNone/>
              <a:defRPr sz="3240"/>
            </a:lvl5pPr>
            <a:lvl6pPr marL="8229600" indent="0">
              <a:buNone/>
              <a:defRPr sz="3240"/>
            </a:lvl6pPr>
            <a:lvl7pPr marL="9875520" indent="0">
              <a:buNone/>
              <a:defRPr sz="3240"/>
            </a:lvl7pPr>
            <a:lvl8pPr marL="11521440" indent="0">
              <a:buNone/>
              <a:defRPr sz="3240"/>
            </a:lvl8pPr>
            <a:lvl9pPr marL="13167360" indent="0">
              <a:buNone/>
              <a:defRPr sz="3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30479" y="-54192"/>
            <a:ext cx="33016741" cy="43999584"/>
            <a:chOff x="-8467" y="-8468"/>
            <a:chExt cx="9171317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58" y="3901440"/>
            <a:ext cx="22851767" cy="84531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57" y="13827779"/>
            <a:ext cx="22851770" cy="24836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458929" y="38664726"/>
            <a:ext cx="2462875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94558" y="38664726"/>
            <a:ext cx="16642703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00834" y="38664726"/>
            <a:ext cx="1845497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40">
                <a:solidFill>
                  <a:schemeClr val="accent1"/>
                </a:solidFill>
              </a:defRPr>
            </a:lvl1pPr>
          </a:lstStyle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86394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053" r:id="rId1"/>
    <p:sldLayoutId id="2147485054" r:id="rId2"/>
    <p:sldLayoutId id="2147485055" r:id="rId3"/>
    <p:sldLayoutId id="2147485056" r:id="rId4"/>
    <p:sldLayoutId id="2147485057" r:id="rId5"/>
    <p:sldLayoutId id="2147485058" r:id="rId6"/>
    <p:sldLayoutId id="2147485059" r:id="rId7"/>
    <p:sldLayoutId id="2147485060" r:id="rId8"/>
    <p:sldLayoutId id="2147485061" r:id="rId9"/>
    <p:sldLayoutId id="2147485062" r:id="rId10"/>
    <p:sldLayoutId id="2147485063" r:id="rId11"/>
    <p:sldLayoutId id="2147485064" r:id="rId12"/>
    <p:sldLayoutId id="2147485065" r:id="rId13"/>
    <p:sldLayoutId id="2147485066" r:id="rId14"/>
    <p:sldLayoutId id="2147485067" r:id="rId15"/>
    <p:sldLayoutId id="2147485068" r:id="rId16"/>
  </p:sldLayoutIdLst>
  <p:hf sldNum="0" hdr="0" ftr="0" dt="0"/>
  <p:txStyles>
    <p:titleStyle>
      <a:lvl1pPr algn="l" defTabSz="1645920" rtl="0" eaLnBrk="1" latinLnBrk="0" hangingPunct="1">
        <a:spcBef>
          <a:spcPct val="0"/>
        </a:spcBef>
        <a:buNone/>
        <a:defRPr sz="1296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1234440" indent="-1234440" algn="l" defTabSz="1645920" rtl="0" eaLnBrk="1" latinLnBrk="0" hangingPunct="1">
        <a:spcBef>
          <a:spcPts val="36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648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674620" indent="-1028700" algn="l" defTabSz="1645920" rtl="0" eaLnBrk="1" latinLnBrk="0" hangingPunct="1">
        <a:spcBef>
          <a:spcPts val="36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57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114800" indent="-822960" algn="l" defTabSz="1645920" rtl="0" eaLnBrk="1" latinLnBrk="0" hangingPunct="1">
        <a:spcBef>
          <a:spcPts val="36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50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760720" indent="-822960" algn="l" defTabSz="1645920" rtl="0" eaLnBrk="1" latinLnBrk="0" hangingPunct="1">
        <a:spcBef>
          <a:spcPts val="36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432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7406640" indent="-822960" algn="l" defTabSz="1645920" rtl="0" eaLnBrk="1" latinLnBrk="0" hangingPunct="1">
        <a:spcBef>
          <a:spcPts val="36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432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9052560" indent="-822960" algn="l" defTabSz="1645920" rtl="0" eaLnBrk="1" latinLnBrk="0" hangingPunct="1">
        <a:spcBef>
          <a:spcPts val="36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432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0698480" indent="-822960" algn="l" defTabSz="1645920" rtl="0" eaLnBrk="1" latinLnBrk="0" hangingPunct="1">
        <a:spcBef>
          <a:spcPts val="36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432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2344400" indent="-822960" algn="l" defTabSz="1645920" rtl="0" eaLnBrk="1" latinLnBrk="0" hangingPunct="1">
        <a:spcBef>
          <a:spcPts val="36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432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3990320" indent="-822960" algn="l" defTabSz="1645920" rtl="0" eaLnBrk="1" latinLnBrk="0" hangingPunct="1">
        <a:spcBef>
          <a:spcPts val="36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432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20" Type="http://schemas.openxmlformats.org/officeDocument/2006/relationships/image" Target="../media/image17.jpeg"/><Relationship Id="rId21" Type="http://schemas.openxmlformats.org/officeDocument/2006/relationships/image" Target="../media/image18.jpeg"/><Relationship Id="rId22" Type="http://schemas.openxmlformats.org/officeDocument/2006/relationships/image" Target="../media/image19.jpeg"/><Relationship Id="rId23" Type="http://schemas.openxmlformats.org/officeDocument/2006/relationships/image" Target="../media/image20.jpeg"/><Relationship Id="rId24" Type="http://schemas.openxmlformats.org/officeDocument/2006/relationships/image" Target="../media/image21.png"/><Relationship Id="rId25" Type="http://schemas.openxmlformats.org/officeDocument/2006/relationships/image" Target="../media/image22.png"/><Relationship Id="rId26" Type="http://schemas.openxmlformats.org/officeDocument/2006/relationships/image" Target="../media/image23.png"/><Relationship Id="rId27" Type="http://schemas.openxmlformats.org/officeDocument/2006/relationships/image" Target="../media/image24.png"/><Relationship Id="rId28" Type="http://schemas.openxmlformats.org/officeDocument/2006/relationships/image" Target="../media/image25.png"/><Relationship Id="rId29" Type="http://schemas.openxmlformats.org/officeDocument/2006/relationships/image" Target="../media/image26.png"/><Relationship Id="rId30" Type="http://schemas.openxmlformats.org/officeDocument/2006/relationships/image" Target="../media/image27.png"/><Relationship Id="rId10" Type="http://schemas.openxmlformats.org/officeDocument/2006/relationships/image" Target="../media/image7.png"/><Relationship Id="rId11" Type="http://schemas.openxmlformats.org/officeDocument/2006/relationships/image" Target="../media/image8.png"/><Relationship Id="rId12" Type="http://schemas.openxmlformats.org/officeDocument/2006/relationships/image" Target="../media/image9.png"/><Relationship Id="rId13" Type="http://schemas.openxmlformats.org/officeDocument/2006/relationships/image" Target="../media/image10.png"/><Relationship Id="rId14" Type="http://schemas.openxmlformats.org/officeDocument/2006/relationships/image" Target="../media/image11.png"/><Relationship Id="rId15" Type="http://schemas.openxmlformats.org/officeDocument/2006/relationships/image" Target="../media/image12.png"/><Relationship Id="rId16" Type="http://schemas.openxmlformats.org/officeDocument/2006/relationships/image" Target="../media/image13.png"/><Relationship Id="rId17" Type="http://schemas.openxmlformats.org/officeDocument/2006/relationships/image" Target="../media/image14.jpeg"/><Relationship Id="rId18" Type="http://schemas.openxmlformats.org/officeDocument/2006/relationships/image" Target="../media/image15.jpeg"/><Relationship Id="rId19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bg2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/>
        </p:nvSpPr>
        <p:spPr>
          <a:xfrm>
            <a:off x="1636400" y="6214126"/>
            <a:ext cx="9751794" cy="5808305"/>
          </a:xfrm>
          <a:custGeom>
            <a:avLst/>
            <a:gdLst>
              <a:gd name="connsiteX0" fmla="*/ 976470 w 9851545"/>
              <a:gd name="connsiteY0" fmla="*/ 0 h 5858700"/>
              <a:gd name="connsiteX1" fmla="*/ 8875075 w 9851545"/>
              <a:gd name="connsiteY1" fmla="*/ 0 h 5858700"/>
              <a:gd name="connsiteX2" fmla="*/ 9851545 w 9851545"/>
              <a:gd name="connsiteY2" fmla="*/ 976470 h 5858700"/>
              <a:gd name="connsiteX3" fmla="*/ 9851545 w 9851545"/>
              <a:gd name="connsiteY3" fmla="*/ 5858700 h 5858700"/>
              <a:gd name="connsiteX4" fmla="*/ 9851545 w 9851545"/>
              <a:gd name="connsiteY4" fmla="*/ 5858700 h 5858700"/>
              <a:gd name="connsiteX5" fmla="*/ 0 w 9851545"/>
              <a:gd name="connsiteY5" fmla="*/ 5858700 h 5858700"/>
              <a:gd name="connsiteX6" fmla="*/ 0 w 9851545"/>
              <a:gd name="connsiteY6" fmla="*/ 5858700 h 5858700"/>
              <a:gd name="connsiteX7" fmla="*/ 0 w 9851545"/>
              <a:gd name="connsiteY7" fmla="*/ 976470 h 5858700"/>
              <a:gd name="connsiteX8" fmla="*/ 976470 w 9851545"/>
              <a:gd name="connsiteY8" fmla="*/ 0 h 5858700"/>
              <a:gd name="connsiteX0" fmla="*/ 976470 w 9851545"/>
              <a:gd name="connsiteY0" fmla="*/ 0 h 5858700"/>
              <a:gd name="connsiteX1" fmla="*/ 9851545 w 9851545"/>
              <a:gd name="connsiteY1" fmla="*/ 976470 h 5858700"/>
              <a:gd name="connsiteX2" fmla="*/ 9851545 w 9851545"/>
              <a:gd name="connsiteY2" fmla="*/ 5858700 h 5858700"/>
              <a:gd name="connsiteX3" fmla="*/ 9851545 w 9851545"/>
              <a:gd name="connsiteY3" fmla="*/ 5858700 h 5858700"/>
              <a:gd name="connsiteX4" fmla="*/ 0 w 9851545"/>
              <a:gd name="connsiteY4" fmla="*/ 5858700 h 5858700"/>
              <a:gd name="connsiteX5" fmla="*/ 0 w 9851545"/>
              <a:gd name="connsiteY5" fmla="*/ 5858700 h 5858700"/>
              <a:gd name="connsiteX6" fmla="*/ 0 w 9851545"/>
              <a:gd name="connsiteY6" fmla="*/ 976470 h 5858700"/>
              <a:gd name="connsiteX7" fmla="*/ 976470 w 9851545"/>
              <a:gd name="connsiteY7" fmla="*/ 0 h 5858700"/>
              <a:gd name="connsiteX0" fmla="*/ 976470 w 9851545"/>
              <a:gd name="connsiteY0" fmla="*/ 0 h 5858700"/>
              <a:gd name="connsiteX1" fmla="*/ 9851545 w 9851545"/>
              <a:gd name="connsiteY1" fmla="*/ 28203 h 5858700"/>
              <a:gd name="connsiteX2" fmla="*/ 9851545 w 9851545"/>
              <a:gd name="connsiteY2" fmla="*/ 5858700 h 5858700"/>
              <a:gd name="connsiteX3" fmla="*/ 9851545 w 9851545"/>
              <a:gd name="connsiteY3" fmla="*/ 5858700 h 5858700"/>
              <a:gd name="connsiteX4" fmla="*/ 0 w 9851545"/>
              <a:gd name="connsiteY4" fmla="*/ 5858700 h 5858700"/>
              <a:gd name="connsiteX5" fmla="*/ 0 w 9851545"/>
              <a:gd name="connsiteY5" fmla="*/ 5858700 h 5858700"/>
              <a:gd name="connsiteX6" fmla="*/ 0 w 9851545"/>
              <a:gd name="connsiteY6" fmla="*/ 976470 h 5858700"/>
              <a:gd name="connsiteX7" fmla="*/ 976470 w 9851545"/>
              <a:gd name="connsiteY7" fmla="*/ 0 h 585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51545" h="5858700">
                <a:moveTo>
                  <a:pt x="976470" y="0"/>
                </a:moveTo>
                <a:lnTo>
                  <a:pt x="9851545" y="28203"/>
                </a:lnTo>
                <a:lnTo>
                  <a:pt x="9851545" y="5858700"/>
                </a:lnTo>
                <a:lnTo>
                  <a:pt x="9851545" y="5858700"/>
                </a:lnTo>
                <a:lnTo>
                  <a:pt x="0" y="5858700"/>
                </a:lnTo>
                <a:lnTo>
                  <a:pt x="0" y="5858700"/>
                </a:lnTo>
                <a:lnTo>
                  <a:pt x="0" y="976470"/>
                </a:lnTo>
                <a:cubicBezTo>
                  <a:pt x="0" y="437181"/>
                  <a:pt x="437181" y="0"/>
                  <a:pt x="976470" y="0"/>
                </a:cubicBezTo>
                <a:close/>
              </a:path>
            </a:pathLst>
          </a:cu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8650" tIns="49325" rIns="98650" bIns="49325" anchor="t" anchorCtr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400" b="1" i="0" u="none" strike="noStrike" dirty="0" smtClean="0">
              <a:ln/>
              <a:solidFill>
                <a:schemeClr val="tx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dirty="0" smtClean="0">
              <a:ln/>
              <a:solidFill>
                <a:schemeClr val="accent4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97" name="Shape 97"/>
          <p:cNvSpPr txBox="1"/>
          <p:nvPr/>
        </p:nvSpPr>
        <p:spPr>
          <a:xfrm>
            <a:off x="1612881" y="22349736"/>
            <a:ext cx="9679097" cy="926710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i="0" u="none" strike="noStrike" cap="none" dirty="0" smtClean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lang="en-US" sz="4100" b="1" i="0" u="none" strike="noStrike" cap="none" dirty="0" smtClean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Shape 98"/>
          <p:cNvSpPr txBox="1"/>
          <p:nvPr/>
        </p:nvSpPr>
        <p:spPr>
          <a:xfrm>
            <a:off x="11749383" y="22410773"/>
            <a:ext cx="19852450" cy="926710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dirty="0">
              <a:solidFill>
                <a:srgbClr val="336699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02" name="Shape 102"/>
          <p:cNvSpPr txBox="1"/>
          <p:nvPr/>
        </p:nvSpPr>
        <p:spPr>
          <a:xfrm>
            <a:off x="1476482" y="12436092"/>
            <a:ext cx="11983962" cy="957576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i="0" u="none" strike="noStrike" cap="none" dirty="0" smtClean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Shape 106"/>
          <p:cNvSpPr txBox="1"/>
          <p:nvPr/>
        </p:nvSpPr>
        <p:spPr>
          <a:xfrm>
            <a:off x="11751733" y="6214128"/>
            <a:ext cx="9751794" cy="580830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i="0" u="none" strike="noStrike" cap="none" dirty="0" smtClean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sz="4100" b="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sz="4100" b="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636400" y="41689580"/>
            <a:ext cx="22196934" cy="1830469"/>
            <a:chOff x="1636400" y="41689580"/>
            <a:chExt cx="22196934" cy="1830469"/>
          </a:xfrm>
        </p:grpSpPr>
        <p:sp>
          <p:nvSpPr>
            <p:cNvPr id="93" name="Shape 93"/>
            <p:cNvSpPr txBox="1"/>
            <p:nvPr/>
          </p:nvSpPr>
          <p:spPr>
            <a:xfrm>
              <a:off x="1636400" y="41689580"/>
              <a:ext cx="22196934" cy="1819992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98650" tIns="49325" rIns="98650" bIns="49325" anchor="ctr" anchorCtr="0">
              <a:noAutofit/>
            </a:bodyPr>
            <a:lstStyle/>
            <a:p>
              <a:pPr marL="0" marR="0" lvl="0" indent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36699"/>
                </a:buClr>
                <a:buSzPct val="25000"/>
                <a:buFont typeface="Arial"/>
                <a:buNone/>
              </a:pPr>
              <a:r>
                <a:rPr lang="en-US" sz="4100" b="1" i="0" u="none" strike="noStrike" cap="none" dirty="0" smtClean="0">
                  <a:solidFill>
                    <a:schemeClr val="tx2">
                      <a:lumMod val="90000"/>
                      <a:lumOff val="10000"/>
                    </a:schemeClr>
                  </a:solidFill>
                  <a:latin typeface="Arial"/>
                  <a:ea typeface="Arial"/>
                  <a:cs typeface="Arial"/>
                  <a:sym typeface="Arial"/>
                </a:rPr>
                <a:t>Acknowledgements</a:t>
              </a:r>
              <a:endParaRPr lang="en-US" sz="4100" b="1" i="0" u="none" strike="noStrike" cap="none" dirty="0">
                <a:solidFill>
                  <a:schemeClr val="tx2">
                    <a:lumMod val="90000"/>
                    <a:lumOff val="10000"/>
                  </a:schemeClr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Shape 107"/>
            <p:cNvSpPr txBox="1"/>
            <p:nvPr/>
          </p:nvSpPr>
          <p:spPr>
            <a:xfrm>
              <a:off x="7075276" y="42085968"/>
              <a:ext cx="16758058" cy="1434081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en-US" sz="3000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The material presented in this poster is based upon the work supported </a:t>
              </a:r>
              <a:r>
                <a:rPr lang="en-US" sz="3000" dirty="0" smtClean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by Joseph Cutrono.</a:t>
              </a:r>
            </a:p>
            <a:p>
              <a:pPr marL="0" lvl="0" indent="0" algn="l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en-US" sz="3000" dirty="0" smtClean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I </a:t>
              </a:r>
              <a:r>
                <a:rPr lang="en-US" sz="3000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am thankful </a:t>
              </a:r>
              <a:r>
                <a:rPr lang="en-US" sz="3000" dirty="0" smtClean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for </a:t>
              </a:r>
              <a:r>
                <a:rPr lang="en-US" sz="3000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the help that I received from </a:t>
              </a:r>
              <a:r>
                <a:rPr lang="en-US" sz="3000" dirty="0" smtClean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my team members, Alejandro Palacios and Daniel Raad.</a:t>
              </a:r>
              <a:endParaRPr lang="en-US" sz="3000" dirty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lvl="0">
                <a:spcBef>
                  <a:spcPts val="0"/>
                </a:spcBef>
                <a:buNone/>
              </a:pPr>
              <a:endParaRPr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49" name="Shape 89"/>
          <p:cNvSpPr txBox="1"/>
          <p:nvPr/>
        </p:nvSpPr>
        <p:spPr>
          <a:xfrm>
            <a:off x="8476034" y="1717628"/>
            <a:ext cx="15357300" cy="1042136"/>
          </a:xfrm>
          <a:prstGeom prst="rect">
            <a:avLst/>
          </a:prstGeom>
          <a:noFill/>
          <a:ln>
            <a:noFill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Times New Roman"/>
              <a:buNone/>
            </a:pPr>
            <a:r>
              <a:rPr lang="en-US" sz="7200" b="1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  <a:sym typeface="Times New Roman"/>
              </a:rPr>
              <a:t>Senior Project, 2017</a:t>
            </a:r>
            <a:r>
              <a:rPr lang="en-US" sz="7200" b="1" i="0" u="none" strike="noStrike" cap="none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  <a:sym typeface="Times New Roman"/>
              </a:rPr>
              <a:t>, </a:t>
            </a:r>
            <a:r>
              <a:rPr lang="en-US" sz="7200" b="1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  <a:sym typeface="Times New Roman"/>
              </a:rPr>
              <a:t>Fall</a:t>
            </a:r>
            <a:endParaRPr lang="en-US" sz="7200" b="1" dirty="0">
              <a:solidFill>
                <a:schemeClr val="tx2"/>
              </a:solidFill>
              <a:latin typeface="Arial" charset="0"/>
              <a:ea typeface="Arial" charset="0"/>
              <a:cs typeface="Arial" charset="0"/>
              <a:sym typeface="Times New Roman"/>
            </a:endParaRPr>
          </a:p>
        </p:txBody>
      </p:sp>
      <p:sp>
        <p:nvSpPr>
          <p:cNvPr id="50" name="Shape 90"/>
          <p:cNvSpPr txBox="1"/>
          <p:nvPr/>
        </p:nvSpPr>
        <p:spPr>
          <a:xfrm>
            <a:off x="11220665" y="2751563"/>
            <a:ext cx="10477069" cy="1387759"/>
          </a:xfrm>
          <a:prstGeom prst="rect">
            <a:avLst/>
          </a:prstGeom>
          <a:noFill/>
          <a:ln>
            <a:noFill/>
          </a:ln>
        </p:spPr>
        <p:txBody>
          <a:bodyPr lIns="98650" tIns="49325" rIns="98650" bIns="493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7200" b="1" i="0" u="none" strike="noStrike" cap="none" spc="600" dirty="0" smtClean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Betwixt 1.0</a:t>
            </a:r>
            <a:endParaRPr lang="en-US" sz="7200" b="1" i="0" u="none" strike="noStrike" cap="none" spc="600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12624189" y="291382"/>
            <a:ext cx="7670021" cy="1219200"/>
            <a:chOff x="12980179" y="661058"/>
            <a:chExt cx="7670021" cy="1219200"/>
          </a:xfrm>
        </p:grpSpPr>
        <p:sp>
          <p:nvSpPr>
            <p:cNvPr id="51" name="Shape 94"/>
            <p:cNvSpPr txBox="1"/>
            <p:nvPr/>
          </p:nvSpPr>
          <p:spPr>
            <a:xfrm>
              <a:off x="15925800" y="724386"/>
              <a:ext cx="4724400" cy="10779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ct val="25000"/>
                <a:buFont typeface="Arial"/>
                <a:buNone/>
              </a:pPr>
              <a:r>
                <a:rPr lang="en-US" sz="3200" b="1" i="0" u="none" strike="noStrike" cap="none" dirty="0">
                  <a:solidFill>
                    <a:schemeClr val="tx2"/>
                  </a:solidFill>
                  <a:latin typeface="Arial"/>
                  <a:ea typeface="Arial"/>
                  <a:cs typeface="Arial"/>
                  <a:sym typeface="Arial"/>
                </a:rPr>
                <a:t>School of Computing &amp; Information Sciences</a:t>
              </a:r>
            </a:p>
          </p:txBody>
        </p:sp>
        <p:pic>
          <p:nvPicPr>
            <p:cNvPr id="52" name="Shape 95"/>
            <p:cNvPicPr preferRelativeResize="0"/>
            <p:nvPr/>
          </p:nvPicPr>
          <p:blipFill rotWithShape="1">
            <a:blip r:embed="rId3">
              <a:alphaModFix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0" r="99873">
                          <a14:foregroundMark x1="54140" y1="59341" x2="54140" y2="59341"/>
                          <a14:foregroundMark x1="13248" y1="50275" x2="13248" y2="50275"/>
                          <a14:foregroundMark x1="23694" y1="31044" x2="35796" y2="31868"/>
                          <a14:foregroundMark x1="35796" y1="31319" x2="35541" y2="2198"/>
                          <a14:foregroundMark x1="35541" y1="1648" x2="764" y2="2473"/>
                          <a14:foregroundMark x1="764" y1="2198" x2="637" y2="26374"/>
                          <a14:foregroundMark x1="637" y1="26099" x2="4204" y2="26923"/>
                          <a14:foregroundMark x1="4204" y1="26374" x2="4204" y2="75000"/>
                          <a14:foregroundMark x1="4204" y1="74725" x2="1019" y2="76374"/>
                          <a14:foregroundMark x1="1019" y1="75824" x2="637" y2="98077"/>
                          <a14:foregroundMark x1="19108" y1="93681" x2="18726" y2="75549"/>
                          <a14:foregroundMark x1="18726" y1="75000" x2="16688" y2="75824"/>
                          <a14:foregroundMark x1="16688" y1="75549" x2="16433" y2="64286"/>
                          <a14:foregroundMark x1="16433" y1="64011" x2="25987" y2="61813"/>
                          <a14:foregroundMark x1="26369" y1="58516" x2="26242" y2="41758"/>
                          <a14:foregroundMark x1="25605" y1="40934" x2="16433" y2="40110"/>
                          <a14:foregroundMark x1="16433" y1="39560" x2="16433" y2="26099"/>
                          <a14:foregroundMark x1="23694" y1="26099" x2="18344" y2="25275"/>
                          <a14:foregroundMark x1="47006" y1="12912" x2="47006" y2="12912"/>
                          <a14:foregroundMark x1="57325" y1="2473" x2="57962" y2="25275"/>
                          <a14:foregroundMark x1="38981" y1="2473" x2="38599" y2="23626"/>
                          <a14:foregroundMark x1="41911" y1="27747" x2="42420" y2="71429"/>
                          <a14:foregroundMark x1="47389" y1="49451" x2="47389" y2="49451"/>
                          <a14:foregroundMark x1="63822" y1="28022" x2="63822" y2="79121"/>
                          <a14:foregroundMark x1="38854" y1="75549" x2="39236" y2="95604"/>
                          <a14:foregroundMark x1="76051" y1="29670" x2="76051" y2="73077"/>
                          <a14:foregroundMark x1="83822" y1="74725" x2="83439" y2="26099"/>
                          <a14:foregroundMark x1="77707" y1="1374" x2="61146" y2="3022"/>
                          <a14:foregroundMark x1="95924" y1="28022" x2="96433" y2="78846"/>
                          <a14:foregroundMark x1="95924" y1="82143" x2="88662" y2="98077"/>
                          <a14:foregroundMark x1="77962" y1="3297" x2="78089" y2="24725"/>
                          <a14:foregroundMark x1="60382" y1="3022" x2="61146" y2="22253"/>
                          <a14:foregroundMark x1="54268" y1="1374" x2="40382" y2="2473"/>
                          <a14:foregroundMark x1="81019" y1="2198" x2="81911" y2="22802"/>
                          <a14:foregroundMark x1="83694" y1="1648" x2="97962" y2="1648"/>
                          <a14:foregroundMark x1="98726" y1="3297" x2="99363" y2="28022"/>
                          <a14:foregroundMark x1="64204" y1="83242" x2="71083" y2="97802"/>
                          <a14:backgroundMark x1="76815" y1="74176" x2="83057" y2="75824"/>
                        </a14:backgroundRemoval>
                      </a14:imgEffect>
                    </a14:imgLayer>
                  </a14:imgProps>
                </a:ext>
              </a:extLst>
            </a:blip>
            <a:srcRect/>
            <a:stretch/>
          </p:blipFill>
          <p:spPr>
            <a:xfrm>
              <a:off x="12980179" y="661058"/>
              <a:ext cx="2630400" cy="1219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4" name="TextBox 33"/>
          <p:cNvSpPr txBox="1"/>
          <p:nvPr/>
        </p:nvSpPr>
        <p:spPr>
          <a:xfrm>
            <a:off x="9947442" y="3937684"/>
            <a:ext cx="138858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Clr>
                <a:srgbClr val="3333CC"/>
              </a:buClr>
              <a:buSzPct val="25000"/>
            </a:pPr>
            <a:r>
              <a:rPr lang="en-US" sz="4000" b="1" dirty="0">
                <a:solidFill>
                  <a:schemeClr val="accent2">
                    <a:lumMod val="50000"/>
                  </a:schemeClr>
                </a:solidFill>
              </a:rPr>
              <a:t>Student: </a:t>
            </a:r>
            <a:r>
              <a:rPr lang="en-US" sz="4000" dirty="0">
                <a:solidFill>
                  <a:schemeClr val="accent2">
                    <a:lumMod val="50000"/>
                  </a:schemeClr>
                </a:solidFill>
              </a:rPr>
              <a:t>Alicia Rodriguez, Florida International University</a:t>
            </a:r>
          </a:p>
          <a:p>
            <a:pPr lvl="0">
              <a:buClr>
                <a:srgbClr val="3333CC"/>
              </a:buClr>
              <a:buSzPct val="25000"/>
            </a:pPr>
            <a:r>
              <a:rPr lang="en-US" sz="4000" b="1" dirty="0">
                <a:solidFill>
                  <a:schemeClr val="accent2">
                    <a:lumMod val="50000"/>
                  </a:schemeClr>
                </a:solidFill>
              </a:rPr>
              <a:t>Mentor:</a:t>
            </a:r>
            <a:r>
              <a:rPr lang="en-US" sz="4000" b="1" i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4000" dirty="0">
                <a:solidFill>
                  <a:schemeClr val="accent2">
                    <a:lumMod val="50000"/>
                  </a:schemeClr>
                </a:solidFill>
              </a:rPr>
              <a:t>Joseph Cutrono, Ultimate Software</a:t>
            </a:r>
          </a:p>
          <a:p>
            <a:pPr lvl="0">
              <a:buClr>
                <a:srgbClr val="3333CC"/>
              </a:buClr>
              <a:buSzPct val="25000"/>
            </a:pPr>
            <a:r>
              <a:rPr lang="en-US" sz="4000" b="1" dirty="0">
                <a:solidFill>
                  <a:schemeClr val="accent2">
                    <a:lumMod val="50000"/>
                  </a:schemeClr>
                </a:solidFill>
              </a:rPr>
              <a:t>Instructor:</a:t>
            </a:r>
            <a:r>
              <a:rPr lang="en-US" sz="4000" b="1" i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4000" dirty="0">
                <a:solidFill>
                  <a:schemeClr val="accent2">
                    <a:lumMod val="50000"/>
                  </a:schemeClr>
                </a:solidFill>
              </a:rPr>
              <a:t>Masoud Sadjadi, Florida International University</a:t>
            </a:r>
          </a:p>
        </p:txBody>
      </p:sp>
      <p:sp>
        <p:nvSpPr>
          <p:cNvPr id="82" name="Shape 92"/>
          <p:cNvSpPr txBox="1"/>
          <p:nvPr/>
        </p:nvSpPr>
        <p:spPr>
          <a:xfrm flipH="1">
            <a:off x="21869194" y="6208259"/>
            <a:ext cx="9751794" cy="5808305"/>
          </a:xfrm>
          <a:custGeom>
            <a:avLst/>
            <a:gdLst>
              <a:gd name="connsiteX0" fmla="*/ 976470 w 9851545"/>
              <a:gd name="connsiteY0" fmla="*/ 0 h 5858700"/>
              <a:gd name="connsiteX1" fmla="*/ 8875075 w 9851545"/>
              <a:gd name="connsiteY1" fmla="*/ 0 h 5858700"/>
              <a:gd name="connsiteX2" fmla="*/ 9851545 w 9851545"/>
              <a:gd name="connsiteY2" fmla="*/ 976470 h 5858700"/>
              <a:gd name="connsiteX3" fmla="*/ 9851545 w 9851545"/>
              <a:gd name="connsiteY3" fmla="*/ 5858700 h 5858700"/>
              <a:gd name="connsiteX4" fmla="*/ 9851545 w 9851545"/>
              <a:gd name="connsiteY4" fmla="*/ 5858700 h 5858700"/>
              <a:gd name="connsiteX5" fmla="*/ 0 w 9851545"/>
              <a:gd name="connsiteY5" fmla="*/ 5858700 h 5858700"/>
              <a:gd name="connsiteX6" fmla="*/ 0 w 9851545"/>
              <a:gd name="connsiteY6" fmla="*/ 5858700 h 5858700"/>
              <a:gd name="connsiteX7" fmla="*/ 0 w 9851545"/>
              <a:gd name="connsiteY7" fmla="*/ 976470 h 5858700"/>
              <a:gd name="connsiteX8" fmla="*/ 976470 w 9851545"/>
              <a:gd name="connsiteY8" fmla="*/ 0 h 5858700"/>
              <a:gd name="connsiteX0" fmla="*/ 976470 w 9851545"/>
              <a:gd name="connsiteY0" fmla="*/ 0 h 5858700"/>
              <a:gd name="connsiteX1" fmla="*/ 9851545 w 9851545"/>
              <a:gd name="connsiteY1" fmla="*/ 976470 h 5858700"/>
              <a:gd name="connsiteX2" fmla="*/ 9851545 w 9851545"/>
              <a:gd name="connsiteY2" fmla="*/ 5858700 h 5858700"/>
              <a:gd name="connsiteX3" fmla="*/ 9851545 w 9851545"/>
              <a:gd name="connsiteY3" fmla="*/ 5858700 h 5858700"/>
              <a:gd name="connsiteX4" fmla="*/ 0 w 9851545"/>
              <a:gd name="connsiteY4" fmla="*/ 5858700 h 5858700"/>
              <a:gd name="connsiteX5" fmla="*/ 0 w 9851545"/>
              <a:gd name="connsiteY5" fmla="*/ 5858700 h 5858700"/>
              <a:gd name="connsiteX6" fmla="*/ 0 w 9851545"/>
              <a:gd name="connsiteY6" fmla="*/ 976470 h 5858700"/>
              <a:gd name="connsiteX7" fmla="*/ 976470 w 9851545"/>
              <a:gd name="connsiteY7" fmla="*/ 0 h 5858700"/>
              <a:gd name="connsiteX0" fmla="*/ 976470 w 9851545"/>
              <a:gd name="connsiteY0" fmla="*/ 0 h 5858700"/>
              <a:gd name="connsiteX1" fmla="*/ 9851545 w 9851545"/>
              <a:gd name="connsiteY1" fmla="*/ 28203 h 5858700"/>
              <a:gd name="connsiteX2" fmla="*/ 9851545 w 9851545"/>
              <a:gd name="connsiteY2" fmla="*/ 5858700 h 5858700"/>
              <a:gd name="connsiteX3" fmla="*/ 9851545 w 9851545"/>
              <a:gd name="connsiteY3" fmla="*/ 5858700 h 5858700"/>
              <a:gd name="connsiteX4" fmla="*/ 0 w 9851545"/>
              <a:gd name="connsiteY4" fmla="*/ 5858700 h 5858700"/>
              <a:gd name="connsiteX5" fmla="*/ 0 w 9851545"/>
              <a:gd name="connsiteY5" fmla="*/ 5858700 h 5858700"/>
              <a:gd name="connsiteX6" fmla="*/ 0 w 9851545"/>
              <a:gd name="connsiteY6" fmla="*/ 976470 h 5858700"/>
              <a:gd name="connsiteX7" fmla="*/ 976470 w 9851545"/>
              <a:gd name="connsiteY7" fmla="*/ 0 h 585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51545" h="5858700">
                <a:moveTo>
                  <a:pt x="976470" y="0"/>
                </a:moveTo>
                <a:lnTo>
                  <a:pt x="9851545" y="28203"/>
                </a:lnTo>
                <a:lnTo>
                  <a:pt x="9851545" y="5858700"/>
                </a:lnTo>
                <a:lnTo>
                  <a:pt x="9851545" y="5858700"/>
                </a:lnTo>
                <a:lnTo>
                  <a:pt x="0" y="5858700"/>
                </a:lnTo>
                <a:lnTo>
                  <a:pt x="0" y="5858700"/>
                </a:lnTo>
                <a:lnTo>
                  <a:pt x="0" y="976470"/>
                </a:lnTo>
                <a:cubicBezTo>
                  <a:pt x="0" y="437181"/>
                  <a:pt x="437181" y="0"/>
                  <a:pt x="976470" y="0"/>
                </a:cubicBezTo>
                <a:close/>
              </a:path>
            </a:pathLst>
          </a:cu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8650" tIns="49325" rIns="98650" bIns="49325" anchor="t" anchorCtr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400" b="1" i="0" u="none" strike="noStrike" dirty="0" smtClean="0">
              <a:ln/>
              <a:solidFill>
                <a:schemeClr val="tx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dirty="0" smtClean="0">
              <a:ln/>
              <a:solidFill>
                <a:schemeClr val="accent4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83" name="Shape 92"/>
          <p:cNvSpPr txBox="1"/>
          <p:nvPr/>
        </p:nvSpPr>
        <p:spPr>
          <a:xfrm flipV="1">
            <a:off x="1612881" y="32164333"/>
            <a:ext cx="9751794" cy="9128501"/>
          </a:xfrm>
          <a:custGeom>
            <a:avLst/>
            <a:gdLst>
              <a:gd name="connsiteX0" fmla="*/ 976470 w 9851545"/>
              <a:gd name="connsiteY0" fmla="*/ 0 h 5858700"/>
              <a:gd name="connsiteX1" fmla="*/ 8875075 w 9851545"/>
              <a:gd name="connsiteY1" fmla="*/ 0 h 5858700"/>
              <a:gd name="connsiteX2" fmla="*/ 9851545 w 9851545"/>
              <a:gd name="connsiteY2" fmla="*/ 976470 h 5858700"/>
              <a:gd name="connsiteX3" fmla="*/ 9851545 w 9851545"/>
              <a:gd name="connsiteY3" fmla="*/ 5858700 h 5858700"/>
              <a:gd name="connsiteX4" fmla="*/ 9851545 w 9851545"/>
              <a:gd name="connsiteY4" fmla="*/ 5858700 h 5858700"/>
              <a:gd name="connsiteX5" fmla="*/ 0 w 9851545"/>
              <a:gd name="connsiteY5" fmla="*/ 5858700 h 5858700"/>
              <a:gd name="connsiteX6" fmla="*/ 0 w 9851545"/>
              <a:gd name="connsiteY6" fmla="*/ 5858700 h 5858700"/>
              <a:gd name="connsiteX7" fmla="*/ 0 w 9851545"/>
              <a:gd name="connsiteY7" fmla="*/ 976470 h 5858700"/>
              <a:gd name="connsiteX8" fmla="*/ 976470 w 9851545"/>
              <a:gd name="connsiteY8" fmla="*/ 0 h 5858700"/>
              <a:gd name="connsiteX0" fmla="*/ 976470 w 9851545"/>
              <a:gd name="connsiteY0" fmla="*/ 0 h 5858700"/>
              <a:gd name="connsiteX1" fmla="*/ 9851545 w 9851545"/>
              <a:gd name="connsiteY1" fmla="*/ 976470 h 5858700"/>
              <a:gd name="connsiteX2" fmla="*/ 9851545 w 9851545"/>
              <a:gd name="connsiteY2" fmla="*/ 5858700 h 5858700"/>
              <a:gd name="connsiteX3" fmla="*/ 9851545 w 9851545"/>
              <a:gd name="connsiteY3" fmla="*/ 5858700 h 5858700"/>
              <a:gd name="connsiteX4" fmla="*/ 0 w 9851545"/>
              <a:gd name="connsiteY4" fmla="*/ 5858700 h 5858700"/>
              <a:gd name="connsiteX5" fmla="*/ 0 w 9851545"/>
              <a:gd name="connsiteY5" fmla="*/ 5858700 h 5858700"/>
              <a:gd name="connsiteX6" fmla="*/ 0 w 9851545"/>
              <a:gd name="connsiteY6" fmla="*/ 976470 h 5858700"/>
              <a:gd name="connsiteX7" fmla="*/ 976470 w 9851545"/>
              <a:gd name="connsiteY7" fmla="*/ 0 h 5858700"/>
              <a:gd name="connsiteX0" fmla="*/ 976470 w 9851545"/>
              <a:gd name="connsiteY0" fmla="*/ 0 h 5858700"/>
              <a:gd name="connsiteX1" fmla="*/ 9851545 w 9851545"/>
              <a:gd name="connsiteY1" fmla="*/ 28203 h 5858700"/>
              <a:gd name="connsiteX2" fmla="*/ 9851545 w 9851545"/>
              <a:gd name="connsiteY2" fmla="*/ 5858700 h 5858700"/>
              <a:gd name="connsiteX3" fmla="*/ 9851545 w 9851545"/>
              <a:gd name="connsiteY3" fmla="*/ 5858700 h 5858700"/>
              <a:gd name="connsiteX4" fmla="*/ 0 w 9851545"/>
              <a:gd name="connsiteY4" fmla="*/ 5858700 h 5858700"/>
              <a:gd name="connsiteX5" fmla="*/ 0 w 9851545"/>
              <a:gd name="connsiteY5" fmla="*/ 5858700 h 5858700"/>
              <a:gd name="connsiteX6" fmla="*/ 0 w 9851545"/>
              <a:gd name="connsiteY6" fmla="*/ 976470 h 5858700"/>
              <a:gd name="connsiteX7" fmla="*/ 976470 w 9851545"/>
              <a:gd name="connsiteY7" fmla="*/ 0 h 585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51545" h="5858700">
                <a:moveTo>
                  <a:pt x="976470" y="0"/>
                </a:moveTo>
                <a:lnTo>
                  <a:pt x="9851545" y="28203"/>
                </a:lnTo>
                <a:lnTo>
                  <a:pt x="9851545" y="5858700"/>
                </a:lnTo>
                <a:lnTo>
                  <a:pt x="9851545" y="5858700"/>
                </a:lnTo>
                <a:lnTo>
                  <a:pt x="0" y="5858700"/>
                </a:lnTo>
                <a:lnTo>
                  <a:pt x="0" y="5858700"/>
                </a:lnTo>
                <a:lnTo>
                  <a:pt x="0" y="976470"/>
                </a:lnTo>
                <a:cubicBezTo>
                  <a:pt x="0" y="437181"/>
                  <a:pt x="437181" y="0"/>
                  <a:pt x="976470" y="0"/>
                </a:cubicBezTo>
                <a:close/>
              </a:path>
            </a:pathLst>
          </a:cu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8650" tIns="49325" rIns="98650" bIns="49325" anchor="t" anchorCtr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400" b="1" i="0" u="none" strike="noStrike" dirty="0" smtClean="0">
              <a:ln/>
              <a:solidFill>
                <a:schemeClr val="tx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dirty="0" smtClean="0">
              <a:ln/>
              <a:solidFill>
                <a:schemeClr val="accent4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86" name="Shape 98"/>
          <p:cNvSpPr txBox="1"/>
          <p:nvPr/>
        </p:nvSpPr>
        <p:spPr>
          <a:xfrm>
            <a:off x="11740869" y="32164333"/>
            <a:ext cx="9756493" cy="912850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dirty="0">
              <a:solidFill>
                <a:srgbClr val="336699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89" name="Shape 92"/>
          <p:cNvSpPr txBox="1"/>
          <p:nvPr/>
        </p:nvSpPr>
        <p:spPr>
          <a:xfrm flipH="1" flipV="1">
            <a:off x="21869194" y="32178809"/>
            <a:ext cx="9751794" cy="9128500"/>
          </a:xfrm>
          <a:custGeom>
            <a:avLst/>
            <a:gdLst>
              <a:gd name="connsiteX0" fmla="*/ 976470 w 9851545"/>
              <a:gd name="connsiteY0" fmla="*/ 0 h 5858700"/>
              <a:gd name="connsiteX1" fmla="*/ 8875075 w 9851545"/>
              <a:gd name="connsiteY1" fmla="*/ 0 h 5858700"/>
              <a:gd name="connsiteX2" fmla="*/ 9851545 w 9851545"/>
              <a:gd name="connsiteY2" fmla="*/ 976470 h 5858700"/>
              <a:gd name="connsiteX3" fmla="*/ 9851545 w 9851545"/>
              <a:gd name="connsiteY3" fmla="*/ 5858700 h 5858700"/>
              <a:gd name="connsiteX4" fmla="*/ 9851545 w 9851545"/>
              <a:gd name="connsiteY4" fmla="*/ 5858700 h 5858700"/>
              <a:gd name="connsiteX5" fmla="*/ 0 w 9851545"/>
              <a:gd name="connsiteY5" fmla="*/ 5858700 h 5858700"/>
              <a:gd name="connsiteX6" fmla="*/ 0 w 9851545"/>
              <a:gd name="connsiteY6" fmla="*/ 5858700 h 5858700"/>
              <a:gd name="connsiteX7" fmla="*/ 0 w 9851545"/>
              <a:gd name="connsiteY7" fmla="*/ 976470 h 5858700"/>
              <a:gd name="connsiteX8" fmla="*/ 976470 w 9851545"/>
              <a:gd name="connsiteY8" fmla="*/ 0 h 5858700"/>
              <a:gd name="connsiteX0" fmla="*/ 976470 w 9851545"/>
              <a:gd name="connsiteY0" fmla="*/ 0 h 5858700"/>
              <a:gd name="connsiteX1" fmla="*/ 9851545 w 9851545"/>
              <a:gd name="connsiteY1" fmla="*/ 976470 h 5858700"/>
              <a:gd name="connsiteX2" fmla="*/ 9851545 w 9851545"/>
              <a:gd name="connsiteY2" fmla="*/ 5858700 h 5858700"/>
              <a:gd name="connsiteX3" fmla="*/ 9851545 w 9851545"/>
              <a:gd name="connsiteY3" fmla="*/ 5858700 h 5858700"/>
              <a:gd name="connsiteX4" fmla="*/ 0 w 9851545"/>
              <a:gd name="connsiteY4" fmla="*/ 5858700 h 5858700"/>
              <a:gd name="connsiteX5" fmla="*/ 0 w 9851545"/>
              <a:gd name="connsiteY5" fmla="*/ 5858700 h 5858700"/>
              <a:gd name="connsiteX6" fmla="*/ 0 w 9851545"/>
              <a:gd name="connsiteY6" fmla="*/ 976470 h 5858700"/>
              <a:gd name="connsiteX7" fmla="*/ 976470 w 9851545"/>
              <a:gd name="connsiteY7" fmla="*/ 0 h 5858700"/>
              <a:gd name="connsiteX0" fmla="*/ 976470 w 9851545"/>
              <a:gd name="connsiteY0" fmla="*/ 0 h 5858700"/>
              <a:gd name="connsiteX1" fmla="*/ 9851545 w 9851545"/>
              <a:gd name="connsiteY1" fmla="*/ 28203 h 5858700"/>
              <a:gd name="connsiteX2" fmla="*/ 9851545 w 9851545"/>
              <a:gd name="connsiteY2" fmla="*/ 5858700 h 5858700"/>
              <a:gd name="connsiteX3" fmla="*/ 9851545 w 9851545"/>
              <a:gd name="connsiteY3" fmla="*/ 5858700 h 5858700"/>
              <a:gd name="connsiteX4" fmla="*/ 0 w 9851545"/>
              <a:gd name="connsiteY4" fmla="*/ 5858700 h 5858700"/>
              <a:gd name="connsiteX5" fmla="*/ 0 w 9851545"/>
              <a:gd name="connsiteY5" fmla="*/ 5858700 h 5858700"/>
              <a:gd name="connsiteX6" fmla="*/ 0 w 9851545"/>
              <a:gd name="connsiteY6" fmla="*/ 976470 h 5858700"/>
              <a:gd name="connsiteX7" fmla="*/ 976470 w 9851545"/>
              <a:gd name="connsiteY7" fmla="*/ 0 h 585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51545" h="5858700">
                <a:moveTo>
                  <a:pt x="976470" y="0"/>
                </a:moveTo>
                <a:lnTo>
                  <a:pt x="9851545" y="28203"/>
                </a:lnTo>
                <a:lnTo>
                  <a:pt x="9851545" y="5858700"/>
                </a:lnTo>
                <a:lnTo>
                  <a:pt x="9851545" y="5858700"/>
                </a:lnTo>
                <a:lnTo>
                  <a:pt x="0" y="5858700"/>
                </a:lnTo>
                <a:lnTo>
                  <a:pt x="0" y="5858700"/>
                </a:lnTo>
                <a:lnTo>
                  <a:pt x="0" y="976470"/>
                </a:lnTo>
                <a:cubicBezTo>
                  <a:pt x="0" y="437181"/>
                  <a:pt x="437181" y="0"/>
                  <a:pt x="976470" y="0"/>
                </a:cubicBezTo>
                <a:close/>
              </a:path>
            </a:pathLst>
          </a:cu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8650" tIns="49325" rIns="98650" bIns="49325" anchor="t" anchorCtr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400" b="1" i="0" u="none" strike="noStrike" dirty="0" smtClean="0">
              <a:ln/>
              <a:solidFill>
                <a:schemeClr val="tx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dirty="0" smtClean="0">
              <a:ln/>
              <a:solidFill>
                <a:schemeClr val="accent4"/>
              </a:solidFill>
              <a:latin typeface="Arial"/>
              <a:ea typeface="Arial"/>
              <a:cs typeface="Arial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3351" y="25962319"/>
            <a:ext cx="1546529" cy="17166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74738" y="25889706"/>
            <a:ext cx="1931802" cy="19318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18298" y="29049413"/>
            <a:ext cx="2599842" cy="159263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10606" y="29358224"/>
            <a:ext cx="3783926" cy="84219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77290" y="29193263"/>
            <a:ext cx="3434013" cy="343401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18369" y="24348498"/>
            <a:ext cx="1529211" cy="1556397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3954002" y="6530103"/>
            <a:ext cx="5116589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4100" b="1" spc="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Problem</a:t>
            </a:r>
            <a:endParaRPr lang="en-US" sz="4100" b="1" spc="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4060820" y="6509845"/>
            <a:ext cx="5116589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4100" b="1" spc="60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Solution</a:t>
            </a:r>
            <a:endParaRPr lang="en-US" sz="4100" b="1" spc="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4106762" y="6530103"/>
            <a:ext cx="5551647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4100" b="1" spc="60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Current System</a:t>
            </a:r>
            <a:endParaRPr lang="en-US" sz="4100" b="1" spc="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210459" y="7442075"/>
            <a:ext cx="860367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4000" dirty="0" smtClean="0">
                <a:solidFill>
                  <a:schemeClr val="tx2"/>
                </a:solidFill>
              </a:rPr>
              <a:t>Virtual employees (VE) &amp; their coworkers want a place to meet up</a:t>
            </a:r>
          </a:p>
          <a:p>
            <a:pPr marL="685800" indent="-685800">
              <a:buFont typeface="Arial" charset="0"/>
              <a:buChar char="•"/>
            </a:pPr>
            <a:r>
              <a:rPr lang="en-US" sz="4000" dirty="0" smtClean="0">
                <a:solidFill>
                  <a:schemeClr val="tx2"/>
                </a:solidFill>
              </a:rPr>
              <a:t>VEs are located across the state and country</a:t>
            </a:r>
          </a:p>
          <a:p>
            <a:pPr marL="685800" indent="-685800">
              <a:buFont typeface="Arial" charset="0"/>
              <a:buChar char="•"/>
            </a:pPr>
            <a:r>
              <a:rPr lang="en-US" sz="4000" dirty="0" smtClean="0">
                <a:solidFill>
                  <a:schemeClr val="tx2"/>
                </a:solidFill>
              </a:rPr>
              <a:t>It’s </a:t>
            </a:r>
            <a:r>
              <a:rPr lang="en-US" sz="4000" b="1" dirty="0" smtClean="0">
                <a:solidFill>
                  <a:schemeClr val="tx2"/>
                </a:solidFill>
              </a:rPr>
              <a:t>difficult</a:t>
            </a:r>
            <a:r>
              <a:rPr lang="en-US" sz="4000" dirty="0" smtClean="0">
                <a:solidFill>
                  <a:schemeClr val="tx2"/>
                </a:solidFill>
              </a:rPr>
              <a:t> to find a location to meet that’s central</a:t>
            </a:r>
            <a:endParaRPr lang="en-US" sz="4000" dirty="0">
              <a:solidFill>
                <a:schemeClr val="tx2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2157362" y="7427173"/>
            <a:ext cx="860367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4000" dirty="0" smtClean="0">
                <a:solidFill>
                  <a:schemeClr val="tx2"/>
                </a:solidFill>
              </a:rPr>
              <a:t>A </a:t>
            </a:r>
            <a:r>
              <a:rPr lang="en-US" sz="4000" b="1" dirty="0" smtClean="0">
                <a:solidFill>
                  <a:schemeClr val="tx2"/>
                </a:solidFill>
              </a:rPr>
              <a:t>user-friendly</a:t>
            </a:r>
            <a:r>
              <a:rPr lang="en-US" sz="4000" dirty="0" smtClean="0">
                <a:solidFill>
                  <a:schemeClr val="tx2"/>
                </a:solidFill>
              </a:rPr>
              <a:t> and </a:t>
            </a:r>
            <a:r>
              <a:rPr lang="en-US" sz="4000" b="1" dirty="0" smtClean="0">
                <a:solidFill>
                  <a:schemeClr val="tx2"/>
                </a:solidFill>
              </a:rPr>
              <a:t>easy-to-use</a:t>
            </a:r>
            <a:r>
              <a:rPr lang="en-US" sz="4000" dirty="0" smtClean="0">
                <a:solidFill>
                  <a:schemeClr val="tx2"/>
                </a:solidFill>
              </a:rPr>
              <a:t> mobile application</a:t>
            </a:r>
          </a:p>
          <a:p>
            <a:pPr marL="685800" indent="-685800">
              <a:buFont typeface="Arial" charset="0"/>
              <a:buChar char="•"/>
            </a:pPr>
            <a:r>
              <a:rPr lang="en-US" sz="4000" dirty="0" smtClean="0">
                <a:solidFill>
                  <a:schemeClr val="tx2"/>
                </a:solidFill>
              </a:rPr>
              <a:t>Gives VEs a </a:t>
            </a:r>
            <a:r>
              <a:rPr lang="en-US" sz="4000" b="1" dirty="0" smtClean="0">
                <a:solidFill>
                  <a:schemeClr val="tx2"/>
                </a:solidFill>
              </a:rPr>
              <a:t>potential location to meet up</a:t>
            </a:r>
            <a:r>
              <a:rPr lang="en-US" sz="4000" dirty="0" smtClean="0">
                <a:solidFill>
                  <a:schemeClr val="tx2"/>
                </a:solidFill>
              </a:rPr>
              <a:t> that’s central amongst their coworkers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2363220" y="7436149"/>
            <a:ext cx="860367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4000" dirty="0" smtClean="0">
                <a:solidFill>
                  <a:schemeClr val="tx2"/>
                </a:solidFill>
              </a:rPr>
              <a:t>An </a:t>
            </a:r>
            <a:r>
              <a:rPr lang="en-US" sz="4000" b="1" dirty="0" smtClean="0">
                <a:solidFill>
                  <a:schemeClr val="tx2"/>
                </a:solidFill>
              </a:rPr>
              <a:t>iOS and Android</a:t>
            </a:r>
            <a:r>
              <a:rPr lang="en-US" sz="4000" dirty="0" smtClean="0">
                <a:solidFill>
                  <a:schemeClr val="tx2"/>
                </a:solidFill>
              </a:rPr>
              <a:t> mobile application</a:t>
            </a:r>
          </a:p>
          <a:p>
            <a:pPr marL="685800" indent="-685800">
              <a:buFont typeface="Arial" charset="0"/>
              <a:buChar char="•"/>
            </a:pPr>
            <a:r>
              <a:rPr lang="en-US" sz="4000" dirty="0" smtClean="0">
                <a:solidFill>
                  <a:schemeClr val="tx2"/>
                </a:solidFill>
              </a:rPr>
              <a:t>Display the </a:t>
            </a:r>
            <a:r>
              <a:rPr lang="en-US" sz="4000" b="1" dirty="0" smtClean="0">
                <a:solidFill>
                  <a:schemeClr val="tx2"/>
                </a:solidFill>
              </a:rPr>
              <a:t>central location</a:t>
            </a:r>
            <a:r>
              <a:rPr lang="en-US" sz="4000" dirty="0" smtClean="0">
                <a:solidFill>
                  <a:schemeClr val="tx2"/>
                </a:solidFill>
              </a:rPr>
              <a:t> between VEs and their coworkers</a:t>
            </a:r>
          </a:p>
          <a:p>
            <a:pPr marL="685800" indent="-685800">
              <a:buFont typeface="Arial" charset="0"/>
              <a:buChar char="•"/>
            </a:pPr>
            <a:r>
              <a:rPr lang="en-US" sz="4000" dirty="0" smtClean="0">
                <a:solidFill>
                  <a:schemeClr val="tx2"/>
                </a:solidFill>
              </a:rPr>
              <a:t>Ability to </a:t>
            </a:r>
            <a:r>
              <a:rPr lang="en-US" sz="4000" b="1" dirty="0" smtClean="0">
                <a:solidFill>
                  <a:schemeClr val="tx2"/>
                </a:solidFill>
              </a:rPr>
              <a:t>select a location to meet up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930483" y="22554764"/>
            <a:ext cx="5116589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4100" b="1" spc="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Requirements</a:t>
            </a:r>
            <a:endParaRPr lang="en-US" sz="4100" b="1" spc="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3808189" y="22554764"/>
            <a:ext cx="16122009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4100" b="1" spc="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System Design </a:t>
            </a:r>
            <a:r>
              <a:rPr lang="en-US" sz="4100" b="1" spc="60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and Implementation</a:t>
            </a:r>
            <a:endParaRPr lang="en-US" sz="4100" b="1" spc="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930483" y="32383907"/>
            <a:ext cx="5116589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4100" b="1" spc="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Verification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3900904" y="32383907"/>
            <a:ext cx="5116589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4100" b="1" spc="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Object Design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4106762" y="32390252"/>
            <a:ext cx="5116589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4100" b="1" spc="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Summary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9040" y="24165168"/>
            <a:ext cx="8900972" cy="4526780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18170063" y="23817069"/>
            <a:ext cx="70110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2800" spc="600" smtClean="0">
                <a:solidFill>
                  <a:schemeClr val="tx2">
                    <a:lumMod val="90000"/>
                    <a:lumOff val="10000"/>
                  </a:schemeClr>
                </a:solidFill>
                <a:latin typeface="Arial Hebrew Light" charset="-79"/>
                <a:ea typeface="Arial Hebrew Light" charset="-79"/>
                <a:cs typeface="Arial Hebrew Light" charset="-79"/>
              </a:rPr>
              <a:t>Component-Based Architecture</a:t>
            </a:r>
            <a:endParaRPr lang="en-US" sz="2800" spc="600" dirty="0">
              <a:solidFill>
                <a:schemeClr val="tx2">
                  <a:lumMod val="90000"/>
                  <a:lumOff val="10000"/>
                </a:schemeClr>
              </a:solidFill>
              <a:latin typeface="Arial Hebrew Light" charset="-79"/>
              <a:ea typeface="Arial Hebrew Light" charset="-79"/>
              <a:cs typeface="Arial Hebrew Light" charset="-79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8363648" y="23402729"/>
            <a:ext cx="70110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2800" spc="60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rial Hebrew Light" charset="-79"/>
                <a:ea typeface="Arial Hebrew Light" charset="-79"/>
                <a:cs typeface="Arial Hebrew Light" charset="-79"/>
              </a:rPr>
              <a:t>Front End</a:t>
            </a:r>
            <a:endParaRPr lang="en-US" sz="2800" spc="600" dirty="0">
              <a:solidFill>
                <a:schemeClr val="tx2">
                  <a:lumMod val="90000"/>
                  <a:lumOff val="10000"/>
                </a:schemeClr>
              </a:solidFill>
              <a:latin typeface="Arial Hebrew Light" charset="-79"/>
              <a:ea typeface="Arial Hebrew Light" charset="-79"/>
              <a:cs typeface="Arial Hebrew Light" charset="-79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8363648" y="28087996"/>
            <a:ext cx="70110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2800" spc="60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rial Hebrew Light" charset="-79"/>
                <a:ea typeface="Arial Hebrew Light" charset="-79"/>
                <a:cs typeface="Arial Hebrew Light" charset="-79"/>
              </a:rPr>
              <a:t>Back End</a:t>
            </a:r>
            <a:endParaRPr lang="en-US" sz="2800" spc="600" dirty="0">
              <a:solidFill>
                <a:schemeClr val="tx2">
                  <a:lumMod val="90000"/>
                  <a:lumOff val="10000"/>
                </a:schemeClr>
              </a:solidFill>
              <a:latin typeface="Arial Hebrew Light" charset="-79"/>
              <a:ea typeface="Arial Hebrew Light" charset="-79"/>
              <a:cs typeface="Arial Hebrew Light" charset="-79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8363648" y="28492912"/>
            <a:ext cx="70110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2800" spc="60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rial Hebrew Light" charset="-79"/>
                <a:ea typeface="Arial Hebrew Light" charset="-79"/>
                <a:cs typeface="Arial Hebrew Light" charset="-79"/>
              </a:rPr>
              <a:t>Client-Server Architecture</a:t>
            </a:r>
            <a:endParaRPr lang="en-US" sz="2800" spc="600" dirty="0">
              <a:solidFill>
                <a:schemeClr val="tx2">
                  <a:lumMod val="90000"/>
                  <a:lumOff val="10000"/>
                </a:schemeClr>
              </a:solidFill>
              <a:latin typeface="Arial Hebrew Light" charset="-79"/>
              <a:ea typeface="Arial Hebrew Light" charset="-79"/>
              <a:cs typeface="Arial Hebrew Light" charset="-79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03575" y="24628239"/>
            <a:ext cx="1273766" cy="127376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65810" y="25868078"/>
            <a:ext cx="1810888" cy="181088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63225" y="29091270"/>
            <a:ext cx="3303889" cy="1174302"/>
          </a:xfrm>
          <a:prstGeom prst="rect">
            <a:avLst/>
          </a:prstGeom>
        </p:spPr>
      </p:pic>
      <p:grpSp>
        <p:nvGrpSpPr>
          <p:cNvPr id="58" name="Group 57"/>
          <p:cNvGrpSpPr/>
          <p:nvPr/>
        </p:nvGrpSpPr>
        <p:grpSpPr>
          <a:xfrm>
            <a:off x="12198534" y="28274831"/>
            <a:ext cx="6852766" cy="3408284"/>
            <a:chOff x="12053531" y="28181735"/>
            <a:chExt cx="6852766" cy="3408284"/>
          </a:xfrm>
        </p:grpSpPr>
        <p:grpSp>
          <p:nvGrpSpPr>
            <p:cNvPr id="24" name="Group 23"/>
            <p:cNvGrpSpPr/>
            <p:nvPr/>
          </p:nvGrpSpPr>
          <p:grpSpPr>
            <a:xfrm>
              <a:off x="17418508" y="29171593"/>
              <a:ext cx="1487789" cy="2141146"/>
              <a:chOff x="16817908" y="29214113"/>
              <a:chExt cx="1487789" cy="2141146"/>
            </a:xfrm>
          </p:grpSpPr>
          <p:sp>
            <p:nvSpPr>
              <p:cNvPr id="14" name="Can 13"/>
              <p:cNvSpPr/>
              <p:nvPr/>
            </p:nvSpPr>
            <p:spPr>
              <a:xfrm>
                <a:off x="16883999" y="29214113"/>
                <a:ext cx="1222943" cy="1583626"/>
              </a:xfrm>
              <a:prstGeom prst="ca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16817908" y="30955149"/>
                <a:ext cx="148778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1" algn="ctr"/>
                <a:r>
                  <a:rPr lang="en-US" sz="2000" spc="600" dirty="0" smtClean="0">
                    <a:solidFill>
                      <a:schemeClr val="tx2">
                        <a:lumMod val="90000"/>
                        <a:lumOff val="10000"/>
                      </a:schemeClr>
                    </a:solidFill>
                    <a:latin typeface="Arial Hebrew Light" charset="-79"/>
                    <a:ea typeface="Arial Hebrew Light" charset="-79"/>
                    <a:cs typeface="Arial Hebrew Light" charset="-79"/>
                  </a:rPr>
                  <a:t>Server</a:t>
                </a:r>
                <a:endParaRPr lang="en-US" sz="2000" spc="600" dirty="0">
                  <a:solidFill>
                    <a:schemeClr val="tx2">
                      <a:lumMod val="90000"/>
                      <a:lumOff val="10000"/>
                    </a:schemeClr>
                  </a:solidFill>
                  <a:latin typeface="Arial Hebrew Light" charset="-79"/>
                  <a:ea typeface="Arial Hebrew Light" charset="-79"/>
                  <a:cs typeface="Arial Hebrew Light" charset="-79"/>
                </a:endParaRPr>
              </a:p>
            </p:txBody>
          </p:sp>
        </p:grp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15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549500" y="28181735"/>
              <a:ext cx="1979715" cy="1979715"/>
            </a:xfrm>
            <a:prstGeom prst="rect">
              <a:avLst/>
            </a:prstGeom>
          </p:spPr>
        </p:pic>
        <p:pic>
          <p:nvPicPr>
            <p:cNvPr id="54" name="Picture 53"/>
            <p:cNvPicPr>
              <a:picLocks noChangeAspect="1"/>
            </p:cNvPicPr>
            <p:nvPr/>
          </p:nvPicPr>
          <p:blipFill>
            <a:blip r:embed="rId15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53531" y="28346462"/>
              <a:ext cx="1979715" cy="1979715"/>
            </a:xfrm>
            <a:prstGeom prst="rect">
              <a:avLst/>
            </a:prstGeom>
          </p:spPr>
        </p:pic>
        <p:pic>
          <p:nvPicPr>
            <p:cNvPr id="55" name="Picture 54"/>
            <p:cNvPicPr>
              <a:picLocks noChangeAspect="1"/>
            </p:cNvPicPr>
            <p:nvPr/>
          </p:nvPicPr>
          <p:blipFill>
            <a:blip r:embed="rId15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315440" y="29610304"/>
              <a:ext cx="1979715" cy="1979715"/>
            </a:xfrm>
            <a:prstGeom prst="rect">
              <a:avLst/>
            </a:prstGeom>
          </p:spPr>
        </p:pic>
        <p:sp>
          <p:nvSpPr>
            <p:cNvPr id="56" name="TextBox 55"/>
            <p:cNvSpPr txBox="1"/>
            <p:nvPr/>
          </p:nvSpPr>
          <p:spPr>
            <a:xfrm>
              <a:off x="12157362" y="30773140"/>
              <a:ext cx="14877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 algn="ctr"/>
              <a:r>
                <a:rPr lang="en-US" sz="2000" spc="600" dirty="0" smtClean="0">
                  <a:solidFill>
                    <a:schemeClr val="tx2">
                      <a:lumMod val="90000"/>
                      <a:lumOff val="10000"/>
                    </a:schemeClr>
                  </a:solidFill>
                  <a:latin typeface="Arial Hebrew Light" charset="-79"/>
                  <a:ea typeface="Arial Hebrew Light" charset="-79"/>
                  <a:cs typeface="Arial Hebrew Light" charset="-79"/>
                </a:rPr>
                <a:t>Clients</a:t>
              </a:r>
              <a:endParaRPr lang="en-US" sz="2000" spc="600" dirty="0">
                <a:solidFill>
                  <a:schemeClr val="tx2">
                    <a:lumMod val="90000"/>
                    <a:lumOff val="10000"/>
                  </a:schemeClr>
                </a:solidFill>
                <a:latin typeface="Arial Hebrew Light" charset="-79"/>
                <a:ea typeface="Arial Hebrew Light" charset="-79"/>
                <a:cs typeface="Arial Hebrew Light" charset="-79"/>
              </a:endParaRPr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>
              <a:off x="16004786" y="29320337"/>
              <a:ext cx="1318137" cy="339657"/>
            </a:xfrm>
            <a:prstGeom prst="straightConnector1">
              <a:avLst/>
            </a:prstGeom>
            <a:ln>
              <a:solidFill>
                <a:schemeClr val="tx2"/>
              </a:solidFill>
              <a:headEnd type="triangle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>
              <a:off x="13494262" y="29330814"/>
              <a:ext cx="3817808" cy="1025558"/>
            </a:xfrm>
            <a:prstGeom prst="straightConnector1">
              <a:avLst/>
            </a:prstGeom>
            <a:ln>
              <a:solidFill>
                <a:schemeClr val="tx2"/>
              </a:solidFill>
              <a:headEnd type="triangle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 flipV="1">
              <a:off x="14801606" y="30535216"/>
              <a:ext cx="2510464" cy="83392"/>
            </a:xfrm>
            <a:prstGeom prst="straightConnector1">
              <a:avLst/>
            </a:prstGeom>
            <a:ln>
              <a:solidFill>
                <a:schemeClr val="tx2"/>
              </a:solidFill>
              <a:headEnd type="triangle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235193" y="11987271"/>
            <a:ext cx="14519863" cy="7896311"/>
            <a:chOff x="174640" y="12185153"/>
            <a:chExt cx="14519863" cy="7896311"/>
          </a:xfrm>
        </p:grpSpPr>
        <p:grpSp>
          <p:nvGrpSpPr>
            <p:cNvPr id="18" name="Group 17"/>
            <p:cNvGrpSpPr>
              <a:grpSpLocks noChangeAspect="1"/>
            </p:cNvGrpSpPr>
            <p:nvPr/>
          </p:nvGrpSpPr>
          <p:grpSpPr>
            <a:xfrm>
              <a:off x="174640" y="12185153"/>
              <a:ext cx="7860207" cy="7860207"/>
              <a:chOff x="4348072" y="12191379"/>
              <a:chExt cx="9398000" cy="9398000"/>
            </a:xfrm>
          </p:grpSpPr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48072" y="12191379"/>
                <a:ext cx="9398000" cy="9398000"/>
              </a:xfrm>
              <a:prstGeom prst="rect">
                <a:avLst/>
              </a:prstGeom>
            </p:spPr>
          </p:pic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99900" y="13852276"/>
                <a:ext cx="3303192" cy="5872339"/>
              </a:xfrm>
              <a:prstGeom prst="rect">
                <a:avLst/>
              </a:prstGeom>
            </p:spPr>
          </p:pic>
        </p:grpSp>
        <p:grpSp>
          <p:nvGrpSpPr>
            <p:cNvPr id="23" name="Group 22"/>
            <p:cNvGrpSpPr/>
            <p:nvPr/>
          </p:nvGrpSpPr>
          <p:grpSpPr>
            <a:xfrm>
              <a:off x="3504468" y="12185153"/>
              <a:ext cx="7860207" cy="7860207"/>
              <a:chOff x="3504468" y="12185153"/>
              <a:chExt cx="7860207" cy="7860207"/>
            </a:xfrm>
          </p:grpSpPr>
          <p:pic>
            <p:nvPicPr>
              <p:cNvPr id="63" name="Picture 62"/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04468" y="12185153"/>
                <a:ext cx="7860207" cy="7860207"/>
              </a:xfrm>
              <a:prstGeom prst="rect">
                <a:avLst/>
              </a:prstGeom>
            </p:spPr>
          </p:pic>
          <p:pic>
            <p:nvPicPr>
              <p:cNvPr id="20" name="Picture 19"/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78916" y="13549631"/>
                <a:ext cx="2760492" cy="4907543"/>
              </a:xfrm>
              <a:prstGeom prst="rect">
                <a:avLst/>
              </a:prstGeom>
            </p:spPr>
          </p:pic>
        </p:grpSp>
        <p:grpSp>
          <p:nvGrpSpPr>
            <p:cNvPr id="26" name="Group 25"/>
            <p:cNvGrpSpPr/>
            <p:nvPr/>
          </p:nvGrpSpPr>
          <p:grpSpPr>
            <a:xfrm>
              <a:off x="6834296" y="12221257"/>
              <a:ext cx="7860207" cy="7860207"/>
              <a:chOff x="6834296" y="12221257"/>
              <a:chExt cx="7860207" cy="7860207"/>
            </a:xfrm>
          </p:grpSpPr>
          <p:pic>
            <p:nvPicPr>
              <p:cNvPr id="67" name="Picture 66"/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34296" y="12221257"/>
                <a:ext cx="7860207" cy="7860207"/>
              </a:xfrm>
              <a:prstGeom prst="rect">
                <a:avLst/>
              </a:prstGeom>
            </p:spPr>
          </p:pic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08744" y="13574278"/>
                <a:ext cx="2760492" cy="4907541"/>
              </a:xfrm>
              <a:prstGeom prst="rect">
                <a:avLst/>
              </a:prstGeom>
            </p:spPr>
          </p:pic>
        </p:grpSp>
      </p:grpSp>
      <p:sp>
        <p:nvSpPr>
          <p:cNvPr id="72" name="Shape 102"/>
          <p:cNvSpPr txBox="1"/>
          <p:nvPr/>
        </p:nvSpPr>
        <p:spPr>
          <a:xfrm>
            <a:off x="13900904" y="12477545"/>
            <a:ext cx="17720084" cy="957576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i="0" u="none" strike="noStrike" cap="none" dirty="0" smtClean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19360158" y="19268962"/>
            <a:ext cx="7011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3600" spc="60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rial Hebrew Light" charset="-79"/>
                <a:ea typeface="Arial Hebrew Light" charset="-79"/>
                <a:cs typeface="Arial Hebrew Light" charset="-79"/>
              </a:rPr>
              <a:t>Selecting A Location</a:t>
            </a:r>
            <a:endParaRPr lang="en-US" sz="3600" spc="600" dirty="0">
              <a:solidFill>
                <a:schemeClr val="tx2">
                  <a:lumMod val="90000"/>
                  <a:lumOff val="10000"/>
                </a:schemeClr>
              </a:solidFill>
              <a:latin typeface="Arial Hebrew Light" charset="-79"/>
              <a:ea typeface="Arial Hebrew Light" charset="-79"/>
              <a:cs typeface="Arial Hebrew Light" charset="-79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3565021" y="19237165"/>
            <a:ext cx="7011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3600" spc="60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rial Hebrew Light" charset="-79"/>
                <a:ea typeface="Arial Hebrew Light" charset="-79"/>
                <a:cs typeface="Arial Hebrew Light" charset="-79"/>
              </a:rPr>
              <a:t>Creating A Space</a:t>
            </a:r>
            <a:endParaRPr lang="en-US" sz="3600" spc="600" dirty="0">
              <a:solidFill>
                <a:schemeClr val="tx2">
                  <a:lumMod val="90000"/>
                  <a:lumOff val="10000"/>
                </a:schemeClr>
              </a:solidFill>
              <a:latin typeface="Arial Hebrew Light" charset="-79"/>
              <a:ea typeface="Arial Hebrew Light" charset="-79"/>
              <a:cs typeface="Arial Hebrew Light" charset="-79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2115190" y="19784741"/>
            <a:ext cx="11106065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900" dirty="0" smtClean="0">
                <a:solidFill>
                  <a:schemeClr val="tx2"/>
                </a:solidFill>
              </a:rPr>
              <a:t>Creating a space for people to join is </a:t>
            </a:r>
            <a:r>
              <a:rPr lang="en-US" sz="3900" b="1" dirty="0" smtClean="0">
                <a:solidFill>
                  <a:schemeClr val="tx2"/>
                </a:solidFill>
              </a:rPr>
              <a:t>fast and easy</a:t>
            </a:r>
            <a:r>
              <a:rPr lang="en-US" sz="3900" dirty="0" smtClean="0">
                <a:solidFill>
                  <a:schemeClr val="tx2"/>
                </a:solidFill>
              </a:rPr>
              <a:t>. The space link provided can be distributed to </a:t>
            </a:r>
            <a:r>
              <a:rPr lang="en-US" sz="3900" b="1" dirty="0" smtClean="0">
                <a:solidFill>
                  <a:schemeClr val="tx2"/>
                </a:solidFill>
              </a:rPr>
              <a:t>any number of people at any time</a:t>
            </a:r>
            <a:r>
              <a:rPr lang="en-US" sz="3900" dirty="0" smtClean="0">
                <a:solidFill>
                  <a:schemeClr val="tx2"/>
                </a:solidFill>
              </a:rPr>
              <a:t>.</a:t>
            </a:r>
          </a:p>
        </p:txBody>
      </p:sp>
      <p:grpSp>
        <p:nvGrpSpPr>
          <p:cNvPr id="75" name="Group 74"/>
          <p:cNvGrpSpPr/>
          <p:nvPr/>
        </p:nvGrpSpPr>
        <p:grpSpPr>
          <a:xfrm>
            <a:off x="13589685" y="12065065"/>
            <a:ext cx="18552035" cy="7870408"/>
            <a:chOff x="12260653" y="12326916"/>
            <a:chExt cx="18552035" cy="7870408"/>
          </a:xfrm>
        </p:grpSpPr>
        <p:grpSp>
          <p:nvGrpSpPr>
            <p:cNvPr id="33" name="Group 32"/>
            <p:cNvGrpSpPr/>
            <p:nvPr/>
          </p:nvGrpSpPr>
          <p:grpSpPr>
            <a:xfrm>
              <a:off x="12260653" y="12326916"/>
              <a:ext cx="7860207" cy="7860207"/>
              <a:chOff x="12271737" y="12328093"/>
              <a:chExt cx="7860207" cy="7860207"/>
            </a:xfrm>
          </p:grpSpPr>
          <p:pic>
            <p:nvPicPr>
              <p:cNvPr id="74" name="Picture 73"/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271737" y="12328093"/>
                <a:ext cx="7860207" cy="7860207"/>
              </a:xfrm>
              <a:prstGeom prst="rect">
                <a:avLst/>
              </a:prstGeom>
            </p:spPr>
          </p:pic>
          <p:pic>
            <p:nvPicPr>
              <p:cNvPr id="29" name="Picture 28"/>
              <p:cNvPicPr>
                <a:picLocks noChangeAspect="1"/>
              </p:cNvPicPr>
              <p:nvPr/>
            </p:nvPicPr>
            <p:blipFill>
              <a:blip r:embed="rId2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730698" y="13739312"/>
                <a:ext cx="2761488" cy="4909312"/>
              </a:xfrm>
              <a:prstGeom prst="rect">
                <a:avLst/>
              </a:prstGeom>
            </p:spPr>
          </p:pic>
        </p:grpSp>
        <p:grpSp>
          <p:nvGrpSpPr>
            <p:cNvPr id="57" name="Group 56"/>
            <p:cNvGrpSpPr/>
            <p:nvPr/>
          </p:nvGrpSpPr>
          <p:grpSpPr>
            <a:xfrm>
              <a:off x="15805407" y="12337117"/>
              <a:ext cx="7860207" cy="7860207"/>
              <a:chOff x="15816491" y="12379786"/>
              <a:chExt cx="7860207" cy="7860207"/>
            </a:xfrm>
          </p:grpSpPr>
          <p:pic>
            <p:nvPicPr>
              <p:cNvPr id="78" name="Picture 77"/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816491" y="12379786"/>
                <a:ext cx="7860207" cy="7860207"/>
              </a:xfrm>
              <a:prstGeom prst="rect">
                <a:avLst/>
              </a:prstGeom>
            </p:spPr>
          </p:pic>
          <p:pic>
            <p:nvPicPr>
              <p:cNvPr id="53" name="Picture 52"/>
              <p:cNvPicPr>
                <a:picLocks noChangeAspect="1"/>
              </p:cNvPicPr>
              <p:nvPr/>
            </p:nvPicPr>
            <p:blipFill>
              <a:blip r:embed="rId2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262752" y="13789765"/>
                <a:ext cx="2761488" cy="4909312"/>
              </a:xfrm>
              <a:prstGeom prst="rect">
                <a:avLst/>
              </a:prstGeom>
            </p:spPr>
          </p:pic>
        </p:grpSp>
        <p:grpSp>
          <p:nvGrpSpPr>
            <p:cNvPr id="60" name="Group 59"/>
            <p:cNvGrpSpPr/>
            <p:nvPr/>
          </p:nvGrpSpPr>
          <p:grpSpPr>
            <a:xfrm>
              <a:off x="19396689" y="12332834"/>
              <a:ext cx="7860207" cy="7860207"/>
              <a:chOff x="19407773" y="12334011"/>
              <a:chExt cx="7860207" cy="7860207"/>
            </a:xfrm>
          </p:grpSpPr>
          <p:pic>
            <p:nvPicPr>
              <p:cNvPr id="84" name="Picture 83"/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407773" y="12334011"/>
                <a:ext cx="7860207" cy="7860207"/>
              </a:xfrm>
              <a:prstGeom prst="rect">
                <a:avLst/>
              </a:prstGeom>
            </p:spPr>
          </p:pic>
          <p:pic>
            <p:nvPicPr>
              <p:cNvPr id="59" name="Picture 58"/>
              <p:cNvPicPr>
                <a:picLocks noChangeAspect="1"/>
              </p:cNvPicPr>
              <p:nvPr/>
            </p:nvPicPr>
            <p:blipFill>
              <a:blip r:embed="rId2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866734" y="13739312"/>
                <a:ext cx="2761488" cy="4909312"/>
              </a:xfrm>
              <a:prstGeom prst="rect">
                <a:avLst/>
              </a:prstGeom>
            </p:spPr>
          </p:pic>
        </p:grpSp>
        <p:grpSp>
          <p:nvGrpSpPr>
            <p:cNvPr id="73" name="Group 72"/>
            <p:cNvGrpSpPr/>
            <p:nvPr/>
          </p:nvGrpSpPr>
          <p:grpSpPr>
            <a:xfrm>
              <a:off x="22952481" y="12331878"/>
              <a:ext cx="7860207" cy="7860207"/>
              <a:chOff x="22952481" y="12331878"/>
              <a:chExt cx="7860207" cy="7860207"/>
            </a:xfrm>
          </p:grpSpPr>
          <p:pic>
            <p:nvPicPr>
              <p:cNvPr id="91" name="Picture 90"/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952481" y="12331878"/>
                <a:ext cx="7860207" cy="7860207"/>
              </a:xfrm>
              <a:prstGeom prst="rect">
                <a:avLst/>
              </a:prstGeom>
            </p:spPr>
          </p:pic>
          <p:pic>
            <p:nvPicPr>
              <p:cNvPr id="70" name="Picture 69"/>
              <p:cNvPicPr>
                <a:picLocks noChangeAspect="1"/>
              </p:cNvPicPr>
              <p:nvPr/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407747" y="13760255"/>
                <a:ext cx="2761488" cy="4909312"/>
              </a:xfrm>
              <a:prstGeom prst="rect">
                <a:avLst/>
              </a:prstGeom>
            </p:spPr>
          </p:pic>
        </p:grpSp>
      </p:grpSp>
      <p:sp>
        <p:nvSpPr>
          <p:cNvPr id="95" name="TextBox 94"/>
          <p:cNvSpPr txBox="1"/>
          <p:nvPr/>
        </p:nvSpPr>
        <p:spPr>
          <a:xfrm>
            <a:off x="14178249" y="19777796"/>
            <a:ext cx="16927522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900" dirty="0" smtClean="0">
                <a:solidFill>
                  <a:schemeClr val="tx2"/>
                </a:solidFill>
              </a:rPr>
              <a:t>After users have joined the space and the central location has been calculated, the admin of the space can select a location to meet up. If necessary, the admin can select a new location as many times as they want</a:t>
            </a:r>
            <a:r>
              <a:rPr lang="en-US" sz="2400" dirty="0" smtClean="0">
                <a:solidFill>
                  <a:schemeClr val="tx2"/>
                </a:solidFill>
              </a:rPr>
              <a:t>.</a:t>
            </a:r>
          </a:p>
        </p:txBody>
      </p:sp>
      <p:pic>
        <p:nvPicPr>
          <p:cNvPr id="76" name="Picture 75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38104" y="29998069"/>
            <a:ext cx="1536871" cy="1536871"/>
          </a:xfrm>
          <a:prstGeom prst="rect">
            <a:avLst/>
          </a:prstGeom>
        </p:spPr>
      </p:pic>
      <p:pic>
        <p:nvPicPr>
          <p:cNvPr id="77" name="Picture 76"/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1152" y="37401709"/>
            <a:ext cx="3475249" cy="3475249"/>
          </a:xfrm>
          <a:prstGeom prst="rect">
            <a:avLst/>
          </a:prstGeom>
        </p:spPr>
      </p:pic>
      <p:pic>
        <p:nvPicPr>
          <p:cNvPr id="79" name="Picture 78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7542" y="36852171"/>
            <a:ext cx="2198126" cy="2198126"/>
          </a:xfrm>
          <a:prstGeom prst="rect">
            <a:avLst/>
          </a:prstGeom>
        </p:spPr>
      </p:pic>
      <p:sp>
        <p:nvSpPr>
          <p:cNvPr id="96" name="TextBox 95"/>
          <p:cNvSpPr txBox="1"/>
          <p:nvPr/>
        </p:nvSpPr>
        <p:spPr>
          <a:xfrm>
            <a:off x="2087254" y="33428720"/>
            <a:ext cx="860367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4000" b="1" dirty="0" smtClean="0">
                <a:solidFill>
                  <a:schemeClr val="tx2"/>
                </a:solidFill>
              </a:rPr>
              <a:t>Manual system testing </a:t>
            </a:r>
            <a:r>
              <a:rPr lang="en-US" sz="4000" dirty="0" smtClean="0">
                <a:solidFill>
                  <a:schemeClr val="tx2"/>
                </a:solidFill>
              </a:rPr>
              <a:t>on iOS and Android devices and </a:t>
            </a:r>
            <a:r>
              <a:rPr lang="en-US" sz="4000" b="1" dirty="0" smtClean="0">
                <a:solidFill>
                  <a:schemeClr val="tx2"/>
                </a:solidFill>
              </a:rPr>
              <a:t>Xcode</a:t>
            </a:r>
            <a:r>
              <a:rPr lang="en-US" sz="4000" dirty="0" smtClean="0">
                <a:solidFill>
                  <a:schemeClr val="tx2"/>
                </a:solidFill>
              </a:rPr>
              <a:t> and </a:t>
            </a:r>
            <a:r>
              <a:rPr lang="en-US" sz="4000" b="1" dirty="0" smtClean="0">
                <a:solidFill>
                  <a:schemeClr val="tx2"/>
                </a:solidFill>
              </a:rPr>
              <a:t>Android Studio</a:t>
            </a:r>
            <a:r>
              <a:rPr lang="en-US" sz="4000" dirty="0" smtClean="0">
                <a:solidFill>
                  <a:schemeClr val="tx2"/>
                </a:solidFill>
              </a:rPr>
              <a:t> emulators.</a:t>
            </a:r>
          </a:p>
          <a:p>
            <a:pPr marL="685800" indent="-685800">
              <a:buFont typeface="Arial" charset="0"/>
              <a:buChar char="•"/>
            </a:pPr>
            <a:r>
              <a:rPr lang="en-US" sz="4000" b="1" dirty="0" smtClean="0">
                <a:solidFill>
                  <a:schemeClr val="tx2"/>
                </a:solidFill>
              </a:rPr>
              <a:t>Postman</a:t>
            </a:r>
            <a:r>
              <a:rPr lang="en-US" sz="4000" dirty="0" smtClean="0">
                <a:solidFill>
                  <a:schemeClr val="tx2"/>
                </a:solidFill>
              </a:rPr>
              <a:t> used to test HTTPS requests on the server.</a:t>
            </a:r>
          </a:p>
          <a:p>
            <a:pPr marL="685800" indent="-685800">
              <a:buFont typeface="Arial" charset="0"/>
              <a:buChar char="•"/>
            </a:pPr>
            <a:endParaRPr lang="en-US" sz="4000" dirty="0" smtClean="0">
              <a:solidFill>
                <a:schemeClr val="tx2"/>
              </a:solidFill>
            </a:endParaRPr>
          </a:p>
        </p:txBody>
      </p:sp>
      <p:pic>
        <p:nvPicPr>
          <p:cNvPr id="80" name="Picture 79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1885" y="36383724"/>
            <a:ext cx="2304372" cy="2304372"/>
          </a:xfrm>
          <a:prstGeom prst="rect">
            <a:avLst/>
          </a:prstGeom>
        </p:spPr>
      </p:pic>
      <p:sp>
        <p:nvSpPr>
          <p:cNvPr id="101" name="TextBox 100"/>
          <p:cNvSpPr txBox="1"/>
          <p:nvPr/>
        </p:nvSpPr>
        <p:spPr>
          <a:xfrm>
            <a:off x="2087254" y="23599577"/>
            <a:ext cx="8603674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4000" dirty="0" smtClean="0">
                <a:solidFill>
                  <a:schemeClr val="tx2"/>
                </a:solidFill>
              </a:rPr>
              <a:t>Support on iOS and Android devices.</a:t>
            </a:r>
          </a:p>
          <a:p>
            <a:pPr marL="685800" indent="-685800">
              <a:buFont typeface="Arial" charset="0"/>
              <a:buChar char="•"/>
            </a:pPr>
            <a:r>
              <a:rPr lang="en-US" sz="4000" dirty="0" smtClean="0">
                <a:solidFill>
                  <a:schemeClr val="tx2"/>
                </a:solidFill>
              </a:rPr>
              <a:t>Ability for </a:t>
            </a:r>
            <a:r>
              <a:rPr lang="en-US" sz="4000" b="1" dirty="0" smtClean="0">
                <a:solidFill>
                  <a:schemeClr val="tx2"/>
                </a:solidFill>
              </a:rPr>
              <a:t>multiple users to join a space</a:t>
            </a:r>
            <a:r>
              <a:rPr lang="en-US" sz="4000" dirty="0" smtClean="0">
                <a:solidFill>
                  <a:schemeClr val="tx2"/>
                </a:solidFill>
              </a:rPr>
              <a:t>, as well as leave it.</a:t>
            </a:r>
          </a:p>
          <a:p>
            <a:pPr marL="685800" indent="-685800">
              <a:buFont typeface="Arial" charset="0"/>
              <a:buChar char="•"/>
            </a:pPr>
            <a:r>
              <a:rPr lang="en-US" sz="4000" dirty="0" smtClean="0">
                <a:solidFill>
                  <a:schemeClr val="tx2"/>
                </a:solidFill>
              </a:rPr>
              <a:t>Calculate central location between users.</a:t>
            </a:r>
          </a:p>
          <a:p>
            <a:pPr marL="685800" indent="-685800">
              <a:buFont typeface="Arial" charset="0"/>
              <a:buChar char="•"/>
            </a:pPr>
            <a:r>
              <a:rPr lang="en-US" sz="4000" dirty="0" smtClean="0">
                <a:solidFill>
                  <a:schemeClr val="tx2"/>
                </a:solidFill>
              </a:rPr>
              <a:t>Display the users, central location, and selected location on </a:t>
            </a:r>
            <a:r>
              <a:rPr lang="en-US" sz="4000" b="1" dirty="0" smtClean="0">
                <a:solidFill>
                  <a:schemeClr val="tx2"/>
                </a:solidFill>
              </a:rPr>
              <a:t>Google Maps</a:t>
            </a:r>
            <a:r>
              <a:rPr lang="en-US" sz="4000" dirty="0" smtClean="0">
                <a:solidFill>
                  <a:schemeClr val="tx2"/>
                </a:solidFill>
              </a:rPr>
              <a:t>.</a:t>
            </a:r>
          </a:p>
          <a:p>
            <a:pPr marL="685800" indent="-685800">
              <a:buFont typeface="Arial" charset="0"/>
              <a:buChar char="•"/>
            </a:pPr>
            <a:r>
              <a:rPr lang="en-US" sz="4000" dirty="0" smtClean="0">
                <a:solidFill>
                  <a:schemeClr val="tx2"/>
                </a:solidFill>
              </a:rPr>
              <a:t>Distribute </a:t>
            </a:r>
            <a:r>
              <a:rPr lang="en-US" sz="4000" b="1" dirty="0" smtClean="0">
                <a:solidFill>
                  <a:schemeClr val="tx2"/>
                </a:solidFill>
              </a:rPr>
              <a:t>app download link</a:t>
            </a:r>
            <a:r>
              <a:rPr lang="en-US" sz="4000" dirty="0" smtClean="0">
                <a:solidFill>
                  <a:schemeClr val="tx2"/>
                </a:solidFill>
              </a:rPr>
              <a:t> to anyone using </a:t>
            </a:r>
            <a:r>
              <a:rPr lang="en-US" sz="4000" b="1" dirty="0" smtClean="0">
                <a:solidFill>
                  <a:schemeClr val="tx2"/>
                </a:solidFill>
              </a:rPr>
              <a:t>PhoneGap</a:t>
            </a:r>
            <a:r>
              <a:rPr lang="en-US" sz="4000" dirty="0" smtClean="0">
                <a:solidFill>
                  <a:schemeClr val="tx2"/>
                </a:solidFill>
              </a:rPr>
              <a:t>.</a:t>
            </a:r>
          </a:p>
          <a:p>
            <a:pPr marL="685800" indent="-685800">
              <a:buFont typeface="Arial" charset="0"/>
              <a:buChar char="•"/>
            </a:pPr>
            <a:endParaRPr lang="en-US" sz="4000" dirty="0" smtClean="0">
              <a:solidFill>
                <a:schemeClr val="tx2"/>
              </a:solidFill>
            </a:endParaRPr>
          </a:p>
        </p:txBody>
      </p:sp>
      <p:pic>
        <p:nvPicPr>
          <p:cNvPr id="81" name="Picture 80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4962" y="558292"/>
            <a:ext cx="6160441" cy="5455846"/>
          </a:xfrm>
          <a:prstGeom prst="rect">
            <a:avLst/>
          </a:prstGeom>
        </p:spPr>
      </p:pic>
      <p:pic>
        <p:nvPicPr>
          <p:cNvPr id="99" name="Picture 98"/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2682" y="29674393"/>
            <a:ext cx="1833016" cy="1833016"/>
          </a:xfrm>
          <a:prstGeom prst="rect">
            <a:avLst/>
          </a:prstGeom>
        </p:spPr>
      </p:pic>
      <p:sp>
        <p:nvSpPr>
          <p:cNvPr id="104" name="TextBox 103"/>
          <p:cNvSpPr txBox="1"/>
          <p:nvPr/>
        </p:nvSpPr>
        <p:spPr>
          <a:xfrm>
            <a:off x="22342188" y="33492197"/>
            <a:ext cx="8603674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4000" dirty="0" smtClean="0">
                <a:solidFill>
                  <a:schemeClr val="tx2"/>
                </a:solidFill>
              </a:rPr>
              <a:t>A </a:t>
            </a:r>
            <a:r>
              <a:rPr lang="en-US" sz="4000" b="1" dirty="0" smtClean="0">
                <a:solidFill>
                  <a:schemeClr val="tx2"/>
                </a:solidFill>
              </a:rPr>
              <a:t>functional</a:t>
            </a:r>
            <a:r>
              <a:rPr lang="en-US" sz="4000" dirty="0" smtClean="0">
                <a:solidFill>
                  <a:schemeClr val="tx2"/>
                </a:solidFill>
              </a:rPr>
              <a:t> iOS and Android </a:t>
            </a:r>
            <a:r>
              <a:rPr lang="en-US" sz="4000" b="1" dirty="0" smtClean="0">
                <a:solidFill>
                  <a:schemeClr val="tx2"/>
                </a:solidFill>
              </a:rPr>
              <a:t>mobile application</a:t>
            </a:r>
            <a:r>
              <a:rPr lang="en-US" sz="4000" dirty="0">
                <a:solidFill>
                  <a:schemeClr val="tx2"/>
                </a:solidFill>
              </a:rPr>
              <a:t> </a:t>
            </a:r>
            <a:r>
              <a:rPr lang="en-US" sz="4000" dirty="0" smtClean="0">
                <a:solidFill>
                  <a:schemeClr val="tx2"/>
                </a:solidFill>
              </a:rPr>
              <a:t>which </a:t>
            </a:r>
            <a:r>
              <a:rPr lang="en-US" sz="4000" b="1" dirty="0" smtClean="0">
                <a:solidFill>
                  <a:schemeClr val="tx2"/>
                </a:solidFill>
              </a:rPr>
              <a:t>solves</a:t>
            </a:r>
            <a:r>
              <a:rPr lang="en-US" sz="4000" dirty="0" smtClean="0">
                <a:solidFill>
                  <a:schemeClr val="tx2"/>
                </a:solidFill>
              </a:rPr>
              <a:t> the problem.</a:t>
            </a:r>
          </a:p>
          <a:p>
            <a:pPr marL="685800" indent="-685800">
              <a:buFont typeface="Arial" charset="0"/>
              <a:buChar char="•"/>
            </a:pPr>
            <a:r>
              <a:rPr lang="en-US" sz="4000" dirty="0" smtClean="0">
                <a:solidFill>
                  <a:schemeClr val="tx2"/>
                </a:solidFill>
              </a:rPr>
              <a:t>VEs and their coworkers are able to </a:t>
            </a:r>
            <a:r>
              <a:rPr lang="en-US" sz="4000" b="1" dirty="0" smtClean="0">
                <a:solidFill>
                  <a:schemeClr val="tx2"/>
                </a:solidFill>
              </a:rPr>
              <a:t>see themselves on the app’s map</a:t>
            </a:r>
            <a:r>
              <a:rPr lang="en-US" sz="4000" dirty="0" smtClean="0">
                <a:solidFill>
                  <a:schemeClr val="tx2"/>
                </a:solidFill>
              </a:rPr>
              <a:t>.</a:t>
            </a:r>
          </a:p>
          <a:p>
            <a:pPr marL="685800" indent="-685800">
              <a:buFont typeface="Arial" charset="0"/>
              <a:buChar char="•"/>
            </a:pPr>
            <a:r>
              <a:rPr lang="en-US" sz="4000" dirty="0" smtClean="0">
                <a:solidFill>
                  <a:schemeClr val="tx2"/>
                </a:solidFill>
              </a:rPr>
              <a:t>The central location and selected location are displayed on the map.</a:t>
            </a:r>
          </a:p>
          <a:p>
            <a:pPr marL="685800" indent="-685800">
              <a:buFont typeface="Arial" charset="0"/>
              <a:buChar char="•"/>
            </a:pPr>
            <a:r>
              <a:rPr lang="en-US" sz="4000" dirty="0">
                <a:solidFill>
                  <a:schemeClr val="tx2"/>
                </a:solidFill>
              </a:rPr>
              <a:t>The space admin can </a:t>
            </a:r>
            <a:r>
              <a:rPr lang="en-US" sz="4000" b="1" dirty="0">
                <a:solidFill>
                  <a:schemeClr val="tx2"/>
                </a:solidFill>
              </a:rPr>
              <a:t>select a location</a:t>
            </a:r>
            <a:r>
              <a:rPr lang="en-US" sz="4000" dirty="0">
                <a:solidFill>
                  <a:schemeClr val="tx2"/>
                </a:solidFill>
              </a:rPr>
              <a:t> to meet up</a:t>
            </a:r>
            <a:r>
              <a:rPr lang="en-US" sz="4000" dirty="0" smtClean="0">
                <a:solidFill>
                  <a:schemeClr val="tx2"/>
                </a:solidFill>
              </a:rPr>
              <a:t>.</a:t>
            </a:r>
            <a:endParaRPr lang="en-US" sz="4000" dirty="0">
              <a:solidFill>
                <a:schemeClr val="tx2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10285" y="33587837"/>
            <a:ext cx="9034690" cy="7191143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super betwixt">
      <a:dk1>
        <a:srgbClr val="000000"/>
      </a:dk1>
      <a:lt1>
        <a:srgbClr val="FFFFFF"/>
      </a:lt1>
      <a:dk2>
        <a:srgbClr val="032724"/>
      </a:dk2>
      <a:lt2>
        <a:srgbClr val="EFEFF3"/>
      </a:lt2>
      <a:accent1>
        <a:srgbClr val="24B5AB"/>
      </a:accent1>
      <a:accent2>
        <a:srgbClr val="24B5AB"/>
      </a:accent2>
      <a:accent3>
        <a:srgbClr val="24B5AB"/>
      </a:accent3>
      <a:accent4>
        <a:srgbClr val="24B5AB"/>
      </a:accent4>
      <a:accent5>
        <a:srgbClr val="24B5AB"/>
      </a:accent5>
      <a:accent6>
        <a:srgbClr val="25B6AC"/>
      </a:accent6>
      <a:hlink>
        <a:srgbClr val="24B5AB"/>
      </a:hlink>
      <a:folHlink>
        <a:srgbClr val="24B5AB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3054</TotalTime>
  <Words>564</Words>
  <Application>Microsoft Macintosh PowerPoint</Application>
  <PresentationFormat>Custom</PresentationFormat>
  <Paragraphs>84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 Hebrew Light</vt:lpstr>
      <vt:lpstr>Mangal</vt:lpstr>
      <vt:lpstr>Times New Roman</vt:lpstr>
      <vt:lpstr>Trebuchet MS</vt:lpstr>
      <vt:lpstr>Wingdings 3</vt:lpstr>
      <vt:lpstr>Arial</vt:lpstr>
      <vt:lpstr>Facet</vt:lpstr>
      <vt:lpstr>PowerPoint Presentation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Alicia Rodriguez</cp:lastModifiedBy>
  <cp:revision>88</cp:revision>
  <cp:lastPrinted>2017-07-17T17:45:04Z</cp:lastPrinted>
  <dcterms:modified xsi:type="dcterms:W3CDTF">2017-11-27T02:22:49Z</dcterms:modified>
</cp:coreProperties>
</file>